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6858000" cy="9144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1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2011/6/21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ctrTitle"/>
          </p:nvPr>
        </p:nvSpPr>
        <p:spPr>
          <a:xfrm>
            <a:off x="188913" y="179959"/>
            <a:ext cx="6481762" cy="647625"/>
          </a:xfrm>
        </p:spPr>
        <p:txBody>
          <a:bodyPr>
            <a:noAutofit/>
          </a:bodyPr>
          <a:lstStyle/>
          <a:p>
            <a:pPr algn="l" eaLnBrk="1" hangingPunct="1"/>
            <a:r>
              <a:rPr lang="ja-JP" altLang="en-US" sz="1600" dirty="0" smtClean="0">
                <a:latin typeface="HGP明朝B" pitchFamily="18" charset="-128"/>
                <a:ea typeface="HGP明朝B" pitchFamily="18" charset="-128"/>
              </a:rPr>
              <a:t>立教大学主催</a:t>
            </a:r>
            <a:r>
              <a:rPr lang="en-US" altLang="ja-JP" sz="1600" dirty="0" smtClean="0">
                <a:latin typeface="HGP明朝B" pitchFamily="18" charset="-128"/>
                <a:ea typeface="HGP明朝B" pitchFamily="18" charset="-128"/>
              </a:rPr>
              <a:t/>
            </a:r>
            <a:br>
              <a:rPr lang="en-US" altLang="ja-JP" sz="1600" dirty="0" smtClean="0">
                <a:latin typeface="HGP明朝B" pitchFamily="18" charset="-128"/>
                <a:ea typeface="HGP明朝B" pitchFamily="18" charset="-128"/>
              </a:rPr>
            </a:br>
            <a:r>
              <a:rPr lang="ja-JP" altLang="en-US" sz="1600" dirty="0" smtClean="0">
                <a:latin typeface="HGP明朝B" pitchFamily="18" charset="-128"/>
                <a:ea typeface="HGP明朝B" pitchFamily="18" charset="-128"/>
              </a:rPr>
              <a:t>　　競争的研究資金獲得連続セミナー　第１回</a:t>
            </a:r>
            <a:endParaRPr lang="ja-JP" altLang="en-US" sz="1600" b="1" u="sng" dirty="0" smtClean="0">
              <a:latin typeface="HGP明朝B" pitchFamily="18" charset="-128"/>
              <a:ea typeface="HGP明朝B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8640" y="925141"/>
            <a:ext cx="48245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「競争的研究資金の仕組みと</a:t>
            </a:r>
            <a:r>
              <a:rPr lang="en-US" altLang="ja-JP" sz="28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/>
            </a:r>
            <a:br>
              <a:rPr lang="en-US" altLang="ja-JP" sz="28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</a:br>
            <a:r>
              <a:rPr lang="en-US" altLang="ja-JP" sz="2800" b="1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         </a:t>
            </a:r>
            <a:r>
              <a:rPr lang="en-US" altLang="ja-JP" sz="28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NEDO</a:t>
            </a:r>
            <a:r>
              <a:rPr lang="ja-JP" altLang="en-US" sz="28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申請のポイント」</a:t>
            </a:r>
            <a:r>
              <a:rPr lang="en-US" altLang="ja-JP" sz="28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/>
            </a:r>
            <a:br>
              <a:rPr lang="en-US" altLang="ja-JP" sz="28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</a:br>
            <a:r>
              <a:rPr lang="en-US" altLang="ja-JP" sz="20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  </a:t>
            </a:r>
            <a:r>
              <a:rPr lang="ja-JP" altLang="en-US" sz="20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～</a:t>
            </a:r>
            <a:r>
              <a:rPr lang="en-US" altLang="ja-JP" sz="20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NEDO</a:t>
            </a:r>
            <a:r>
              <a:rPr lang="ja-JP" altLang="en-US" sz="2000" b="1" u="sng" dirty="0" smtClean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若手研究グラントを例にして～</a:t>
            </a:r>
            <a:endParaRPr kumimoji="1" lang="ja-JP" altLang="en-US" sz="2000" dirty="0">
              <a:solidFill>
                <a:srgbClr val="7030A0"/>
              </a:solidFill>
            </a:endParaRPr>
          </a:p>
        </p:txBody>
      </p:sp>
      <p:sp>
        <p:nvSpPr>
          <p:cNvPr id="6" name="サブタイトル 2"/>
          <p:cNvSpPr>
            <a:spLocks noGrp="1"/>
          </p:cNvSpPr>
          <p:nvPr>
            <p:ph type="subTitle" idx="1"/>
          </p:nvPr>
        </p:nvSpPr>
        <p:spPr>
          <a:xfrm>
            <a:off x="332656" y="3059832"/>
            <a:ext cx="6192838" cy="2160240"/>
          </a:xfrm>
          <a:ln w="127000" cmpd="thickThin">
            <a:solidFill>
              <a:srgbClr val="9966FF"/>
            </a:solidFill>
          </a:ln>
        </p:spPr>
        <p:txBody>
          <a:bodyPr anchor="ctr" anchorCtr="1">
            <a:normAutofit/>
          </a:bodyPr>
          <a:lstStyle/>
          <a:p>
            <a:pPr algn="l" eaLnBrk="1" hangingPunct="1"/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日　時 ： 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2011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年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8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月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2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日（火）　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18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：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00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～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20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：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00</a:t>
            </a:r>
          </a:p>
          <a:p>
            <a:pPr algn="l" eaLnBrk="1" hangingPunct="1"/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場　所 ： 立教大学　池袋キャンパス　１２号館　第１・第２会議室</a:t>
            </a:r>
            <a:endParaRPr lang="en-US" altLang="ja-JP" sz="1800" dirty="0" smtClean="0">
              <a:solidFill>
                <a:schemeClr val="tx1"/>
              </a:solidFill>
              <a:latin typeface="HGP明朝B" pitchFamily="18" charset="-128"/>
              <a:ea typeface="HGP明朝B" pitchFamily="18" charset="-128"/>
            </a:endParaRPr>
          </a:p>
          <a:p>
            <a:pPr algn="l" eaLnBrk="1" hangingPunct="1"/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</a:rPr>
              <a:t>講　師 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： 株式会社　島津製作所　産学官プロジェクト推進室</a:t>
            </a:r>
            <a:endParaRPr lang="en-US" altLang="ja-JP" sz="1800" dirty="0" smtClean="0">
              <a:solidFill>
                <a:schemeClr val="tx1"/>
              </a:solidFill>
              <a:latin typeface="HGP明朝B" pitchFamily="18" charset="-128"/>
              <a:ea typeface="HGP明朝B" pitchFamily="18" charset="-128"/>
              <a:sym typeface="Wingdings" pitchFamily="2" charset="2"/>
            </a:endParaRPr>
          </a:p>
          <a:p>
            <a:pPr algn="l" eaLnBrk="1" hangingPunct="1"/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　　　　　　橋本　志朗　氏　（</a:t>
            </a:r>
            <a:r>
              <a:rPr lang="en-US" altLang="ja-JP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NEDO</a:t>
            </a:r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新技術調査委員）</a:t>
            </a:r>
            <a:endParaRPr lang="en-US" altLang="ja-JP" sz="1800" dirty="0" smtClean="0">
              <a:solidFill>
                <a:schemeClr val="tx1"/>
              </a:solidFill>
              <a:latin typeface="HGP明朝B" pitchFamily="18" charset="-128"/>
              <a:ea typeface="HGP明朝B" pitchFamily="18" charset="-128"/>
              <a:sym typeface="Wingdings" pitchFamily="2" charset="2"/>
            </a:endParaRPr>
          </a:p>
          <a:p>
            <a:pPr algn="l" eaLnBrk="1" hangingPunct="1"/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対　象 ： 研究者（主に若手）等</a:t>
            </a:r>
            <a:endParaRPr lang="en-US" altLang="ja-JP" sz="1800" dirty="0" smtClean="0">
              <a:solidFill>
                <a:schemeClr val="tx1"/>
              </a:solidFill>
              <a:latin typeface="HGP明朝B" pitchFamily="18" charset="-128"/>
              <a:ea typeface="HGP明朝B" pitchFamily="18" charset="-128"/>
              <a:sym typeface="Wingdings" pitchFamily="2" charset="2"/>
            </a:endParaRPr>
          </a:p>
          <a:p>
            <a:pPr algn="l" eaLnBrk="1" hangingPunct="1"/>
            <a:r>
              <a:rPr lang="ja-JP" altLang="en-US" sz="180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定　員 ： ５０名</a:t>
            </a:r>
            <a:r>
              <a:rPr lang="ja-JP" altLang="en-US" sz="105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　（</a:t>
            </a:r>
            <a:r>
              <a:rPr lang="en-US" altLang="ja-JP" sz="105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※</a:t>
            </a:r>
            <a:r>
              <a:rPr lang="ja-JP" altLang="en-US" sz="1050" dirty="0" smtClean="0">
                <a:solidFill>
                  <a:schemeClr val="tx1"/>
                </a:solidFill>
                <a:latin typeface="HGP明朝B" pitchFamily="18" charset="-128"/>
                <a:ea typeface="HGP明朝B" pitchFamily="18" charset="-128"/>
                <a:sym typeface="Wingdings" pitchFamily="2" charset="2"/>
              </a:rPr>
              <a:t>定員に達し次第、締切りとさせていただきます）</a:t>
            </a:r>
            <a:endParaRPr lang="en-US" altLang="ja-JP" sz="1050" dirty="0" smtClean="0">
              <a:solidFill>
                <a:schemeClr val="tx1"/>
              </a:solidFill>
              <a:latin typeface="HGP明朝B" pitchFamily="18" charset="-128"/>
              <a:ea typeface="HGP明朝B" pitchFamily="18" charset="-128"/>
              <a:sym typeface="Wingdings" pitchFamily="2" charset="2"/>
            </a:endParaRPr>
          </a:p>
        </p:txBody>
      </p:sp>
      <p:sp>
        <p:nvSpPr>
          <p:cNvPr id="15" name="円/楕円 14"/>
          <p:cNvSpPr/>
          <p:nvPr/>
        </p:nvSpPr>
        <p:spPr>
          <a:xfrm>
            <a:off x="5085184" y="827584"/>
            <a:ext cx="1512168" cy="1512168"/>
          </a:xfrm>
          <a:prstGeom prst="ellipse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 smtClean="0">
                <a:latin typeface="HGP創英角ﾎﾟｯﾌﾟ体" pitchFamily="50" charset="-128"/>
                <a:ea typeface="HGP創英角ﾎﾟｯﾌﾟ体" pitchFamily="50" charset="-128"/>
              </a:rPr>
              <a:t>第１回</a:t>
            </a:r>
            <a:endParaRPr kumimoji="1" lang="en-US" altLang="ja-JP" sz="2000" dirty="0" smtClean="0"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kumimoji="1" lang="en-US" altLang="ja-JP" sz="3200" dirty="0" smtClean="0">
                <a:latin typeface="HGP創英角ﾎﾟｯﾌﾟ体" pitchFamily="50" charset="-128"/>
                <a:ea typeface="HGP創英角ﾎﾟｯﾌﾟ体" pitchFamily="50" charset="-128"/>
              </a:rPr>
              <a:t>8/</a:t>
            </a:r>
            <a:r>
              <a:rPr lang="en-US" altLang="ja-JP" sz="3200" dirty="0" smtClean="0">
                <a:latin typeface="HGP創英角ﾎﾟｯﾌﾟ体" pitchFamily="50" charset="-128"/>
                <a:ea typeface="HGP創英角ﾎﾟｯﾌﾟ体" pitchFamily="50" charset="-128"/>
              </a:rPr>
              <a:t>2</a:t>
            </a:r>
            <a:r>
              <a:rPr lang="ja-JP" altLang="en-US" sz="3200" dirty="0" smtClean="0">
                <a:latin typeface="HGP創英角ﾎﾟｯﾌﾟ体" pitchFamily="50" charset="-128"/>
                <a:ea typeface="HGP創英角ﾎﾟｯﾌﾟ体" pitchFamily="50" charset="-128"/>
              </a:rPr>
              <a:t>（火）</a:t>
            </a:r>
            <a:endParaRPr kumimoji="1" lang="ja-JP" altLang="en-US" sz="3200" dirty="0"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8316416"/>
            <a:ext cx="868443" cy="82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I:\pub\リサーチ広報\⑥ツール集\立教大学写真\DSCF3367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lum bright="20000"/>
          </a:blip>
          <a:srcRect b="2760"/>
          <a:stretch>
            <a:fillRect/>
          </a:stretch>
        </p:blipFill>
        <p:spPr bwMode="auto">
          <a:xfrm>
            <a:off x="44624" y="5292080"/>
            <a:ext cx="5184576" cy="378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角丸四角形 17"/>
          <p:cNvSpPr/>
          <p:nvPr/>
        </p:nvSpPr>
        <p:spPr>
          <a:xfrm>
            <a:off x="4365104" y="8172400"/>
            <a:ext cx="2376264" cy="792088"/>
          </a:xfrm>
          <a:prstGeom prst="roundRect">
            <a:avLst/>
          </a:prstGeom>
          <a:solidFill>
            <a:srgbClr val="9966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連続セミナー</a:t>
            </a:r>
            <a:endParaRPr kumimoji="1" lang="en-US" altLang="ja-JP" sz="1400" dirty="0" smtClean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600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第２回　</a:t>
            </a:r>
            <a:r>
              <a:rPr lang="en-US" altLang="ja-JP" sz="1600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11</a:t>
            </a:r>
            <a:r>
              <a:rPr lang="ja-JP" altLang="en-US" sz="1600" dirty="0" smtClean="0"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月開催予定</a:t>
            </a:r>
            <a:endParaRPr lang="en-US" altLang="ja-JP" sz="1600" dirty="0" smtClean="0"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44624" y="7269395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※</a:t>
            </a:r>
            <a:r>
              <a:rPr kumimoji="1" lang="ja-JP" altLang="en-US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ご参加希望の方は、</a:t>
            </a:r>
            <a:endParaRPr kumimoji="1" lang="en-US" altLang="ja-JP" sz="1600" b="1" dirty="0" smtClean="0"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　裏面の案内をご参照の上</a:t>
            </a:r>
            <a:r>
              <a:rPr kumimoji="1" lang="ja-JP" altLang="en-US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お申し込みください。</a:t>
            </a:r>
            <a:endParaRPr kumimoji="1" lang="en-US" altLang="ja-JP" sz="1600" b="1" dirty="0" smtClean="0"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lang="ja-JP" altLang="en-US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　</a:t>
            </a:r>
            <a:r>
              <a:rPr lang="en-US" altLang="ja-JP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【</a:t>
            </a:r>
            <a:r>
              <a:rPr lang="ja-JP" altLang="en-US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お申し込み期限　７月２６日（火） 正午</a:t>
            </a:r>
            <a:r>
              <a:rPr lang="en-US" altLang="ja-JP" sz="1600" b="1" dirty="0" smtClean="0">
                <a:latin typeface="HGP創英角ｺﾞｼｯｸUB" pitchFamily="50" charset="-128"/>
                <a:ea typeface="HGP創英角ｺﾞｼｯｸUB" pitchFamily="50" charset="-128"/>
              </a:rPr>
              <a:t>】</a:t>
            </a:r>
            <a:endParaRPr kumimoji="1" lang="ja-JP" altLang="en-US" sz="1600" b="1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76672" y="6156176"/>
            <a:ext cx="6048672" cy="858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b="1" dirty="0" smtClean="0">
                <a:latin typeface="HGP明朝B" pitchFamily="18" charset="-128"/>
                <a:ea typeface="HGP明朝B" pitchFamily="18" charset="-128"/>
              </a:rPr>
              <a:t>　◆国の競争的研究資金や</a:t>
            </a:r>
            <a:r>
              <a:rPr lang="en-US" b="1" dirty="0" smtClean="0">
                <a:latin typeface="HGP明朝B" pitchFamily="18" charset="-128"/>
                <a:ea typeface="HGP明朝B" pitchFamily="18" charset="-128"/>
              </a:rPr>
              <a:t>NEDO</a:t>
            </a:r>
            <a:r>
              <a:rPr lang="ja-JP" altLang="en-US" b="1" dirty="0" smtClean="0">
                <a:latin typeface="HGP明朝B" pitchFamily="18" charset="-128"/>
                <a:ea typeface="HGP明朝B" pitchFamily="18" charset="-128"/>
              </a:rPr>
              <a:t>事業の概要のご紹介</a:t>
            </a:r>
            <a:endParaRPr lang="en-US" altLang="ja-JP" b="1" dirty="0" smtClean="0">
              <a:latin typeface="HGP明朝B" pitchFamily="18" charset="-128"/>
              <a:ea typeface="HGP明朝B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b="1" dirty="0" smtClean="0">
                <a:latin typeface="HGP明朝B" pitchFamily="18" charset="-128"/>
                <a:ea typeface="HGP明朝B" pitchFamily="18" charset="-128"/>
              </a:rPr>
              <a:t>　◆</a:t>
            </a:r>
            <a:r>
              <a:rPr lang="en-US" b="1" dirty="0" smtClean="0">
                <a:latin typeface="HGP明朝B" pitchFamily="18" charset="-128"/>
                <a:ea typeface="HGP明朝B" pitchFamily="18" charset="-128"/>
              </a:rPr>
              <a:t>NEDO</a:t>
            </a:r>
            <a:r>
              <a:rPr lang="ja-JP" altLang="en-US" b="1" dirty="0" smtClean="0">
                <a:latin typeface="HGP明朝B" pitchFamily="18" charset="-128"/>
                <a:ea typeface="HGP明朝B" pitchFamily="18" charset="-128"/>
              </a:rPr>
              <a:t>若手研究グラントを例とした、具体的な申請の仕方</a:t>
            </a:r>
            <a:endParaRPr kumimoji="1" lang="ja-JP" altLang="en-US" b="1" dirty="0">
              <a:latin typeface="HGP明朝B" pitchFamily="18" charset="-128"/>
              <a:ea typeface="HGP明朝B" pitchFamily="18" charset="-128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764704" y="6588224"/>
            <a:ext cx="5112568" cy="1588"/>
          </a:xfrm>
          <a:prstGeom prst="line">
            <a:avLst/>
          </a:prstGeom>
          <a:ln w="44450" cmpd="thickThin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764704" y="7020272"/>
            <a:ext cx="5544616" cy="1588"/>
          </a:xfrm>
          <a:prstGeom prst="line">
            <a:avLst/>
          </a:prstGeom>
          <a:ln w="44450" cmpd="thickThin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円/楕円 23"/>
          <p:cNvSpPr/>
          <p:nvPr/>
        </p:nvSpPr>
        <p:spPr>
          <a:xfrm>
            <a:off x="1628800" y="5652120"/>
            <a:ext cx="3456384" cy="432048"/>
          </a:xfrm>
          <a:prstGeom prst="ellipse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当日のプログラム内容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085184" y="240246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HGP創英角ｺﾞｼｯｸUB" pitchFamily="50" charset="-128"/>
                <a:ea typeface="HGP創英角ｺﾞｼｯｸUB" pitchFamily="50" charset="-128"/>
              </a:rPr>
              <a:t>※</a:t>
            </a:r>
            <a:r>
              <a:rPr kumimoji="1" lang="ja-JP" altLang="en-US" dirty="0" smtClean="0">
                <a:latin typeface="HGP創英角ｺﾞｼｯｸUB" pitchFamily="50" charset="-128"/>
                <a:ea typeface="HGP創英角ｺﾞｼｯｸUB" pitchFamily="50" charset="-128"/>
              </a:rPr>
              <a:t>参加無料</a:t>
            </a:r>
            <a:endParaRPr kumimoji="1" lang="ja-JP" altLang="en-US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16" name="サブタイトル 2"/>
          <p:cNvSpPr txBox="1">
            <a:spLocks/>
          </p:cNvSpPr>
          <p:nvPr/>
        </p:nvSpPr>
        <p:spPr bwMode="auto">
          <a:xfrm>
            <a:off x="-171400" y="8100393"/>
            <a:ext cx="4005065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en-US" altLang="ja-JP" sz="1400" dirty="0">
                <a:solidFill>
                  <a:srgbClr val="7030A0"/>
                </a:solidFill>
                <a:latin typeface="HGP明朝B" pitchFamily="18" charset="-128"/>
                <a:ea typeface="HGP明朝B" pitchFamily="18" charset="-128"/>
              </a:rPr>
              <a:t> </a:t>
            </a:r>
            <a:r>
              <a:rPr lang="en-US" altLang="ja-JP" sz="1400" dirty="0">
                <a:latin typeface="HGP明朝B" pitchFamily="18" charset="-128"/>
                <a:ea typeface="HGP明朝B" pitchFamily="18" charset="-128"/>
              </a:rPr>
              <a:t>【</a:t>
            </a:r>
            <a:r>
              <a:rPr lang="ja-JP" altLang="en-US" sz="1400" dirty="0">
                <a:latin typeface="HGP明朝B" pitchFamily="18" charset="-128"/>
                <a:ea typeface="HGP明朝B" pitchFamily="18" charset="-128"/>
              </a:rPr>
              <a:t>お問合わせ先</a:t>
            </a:r>
            <a:r>
              <a:rPr lang="ja-JP" altLang="en-US" sz="1400" dirty="0" smtClean="0">
                <a:latin typeface="HGP明朝B" pitchFamily="18" charset="-128"/>
                <a:ea typeface="HGP明朝B" pitchFamily="18" charset="-128"/>
              </a:rPr>
              <a:t>・お申し込み</a:t>
            </a:r>
            <a:r>
              <a:rPr lang="en-US" altLang="ja-JP" sz="1400" dirty="0">
                <a:latin typeface="HGP明朝B" pitchFamily="18" charset="-128"/>
                <a:ea typeface="HGP明朝B" pitchFamily="18" charset="-128"/>
              </a:rPr>
              <a:t>】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ja-JP" altLang="en-US" sz="1400" dirty="0">
                <a:latin typeface="HGP明朝B" pitchFamily="18" charset="-128"/>
                <a:ea typeface="HGP明朝B" pitchFamily="18" charset="-128"/>
              </a:rPr>
              <a:t>立教大学　リサーチ・イニシアティブセンター　</a:t>
            </a:r>
            <a:endParaRPr lang="en-US" altLang="ja-JP" sz="1400" dirty="0">
              <a:latin typeface="HGP明朝B" pitchFamily="18" charset="-128"/>
              <a:ea typeface="HGP明朝B" pitchFamily="18" charset="-128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ja-JP" altLang="en-US" sz="1400" dirty="0" smtClean="0">
                <a:latin typeface="HGP明朝B" pitchFamily="18" charset="-128"/>
                <a:ea typeface="HGP明朝B" pitchFamily="18" charset="-128"/>
              </a:rPr>
              <a:t>　　</a:t>
            </a:r>
            <a:r>
              <a:rPr lang="en-US" altLang="ja-JP" sz="1400" dirty="0" smtClean="0">
                <a:latin typeface="HGP明朝B" pitchFamily="18" charset="-128"/>
                <a:ea typeface="HGP明朝B" pitchFamily="18" charset="-128"/>
              </a:rPr>
              <a:t>TEL</a:t>
            </a:r>
            <a:r>
              <a:rPr lang="ja-JP" altLang="en-US" sz="1400" dirty="0">
                <a:latin typeface="HGP明朝B" pitchFamily="18" charset="-128"/>
                <a:ea typeface="HGP明朝B" pitchFamily="18" charset="-128"/>
              </a:rPr>
              <a:t>：</a:t>
            </a:r>
            <a:r>
              <a:rPr lang="en-US" altLang="ja-JP" sz="1400" dirty="0">
                <a:latin typeface="HGP明朝B" pitchFamily="18" charset="-128"/>
                <a:ea typeface="HGP明朝B" pitchFamily="18" charset="-128"/>
              </a:rPr>
              <a:t>03-3985-4608 </a:t>
            </a:r>
            <a:r>
              <a:rPr lang="en-US" altLang="ja-JP" sz="1400" dirty="0" smtClean="0">
                <a:latin typeface="HGP明朝B" pitchFamily="18" charset="-128"/>
                <a:ea typeface="HGP明朝B" pitchFamily="18" charset="-128"/>
              </a:rPr>
              <a:t> FAX</a:t>
            </a:r>
            <a:r>
              <a:rPr lang="ja-JP" altLang="en-US" sz="1400" dirty="0" smtClean="0">
                <a:latin typeface="HGP明朝B" pitchFamily="18" charset="-128"/>
                <a:ea typeface="HGP明朝B" pitchFamily="18" charset="-128"/>
              </a:rPr>
              <a:t>：</a:t>
            </a:r>
            <a:r>
              <a:rPr lang="en-US" altLang="ja-JP" sz="1400" dirty="0" smtClean="0">
                <a:latin typeface="HGP明朝B" pitchFamily="18" charset="-128"/>
                <a:ea typeface="HGP明朝B" pitchFamily="18" charset="-128"/>
              </a:rPr>
              <a:t>03-3985-2458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ja-JP" altLang="en-US" sz="1400" dirty="0" smtClean="0">
                <a:latin typeface="HGP明朝B" pitchFamily="18" charset="-128"/>
                <a:ea typeface="HGP明朝B" pitchFamily="18" charset="-128"/>
              </a:rPr>
              <a:t>　　</a:t>
            </a:r>
            <a:r>
              <a:rPr lang="en-US" altLang="ja-JP" sz="1400" dirty="0" smtClean="0">
                <a:latin typeface="HGP明朝B" pitchFamily="18" charset="-128"/>
                <a:ea typeface="HGP明朝B" pitchFamily="18" charset="-128"/>
              </a:rPr>
              <a:t>E-mail</a:t>
            </a:r>
            <a:r>
              <a:rPr lang="ja-JP" altLang="en-US" sz="1400" dirty="0" smtClean="0">
                <a:latin typeface="HGP明朝B" pitchFamily="18" charset="-128"/>
                <a:ea typeface="HGP明朝B" pitchFamily="18" charset="-128"/>
              </a:rPr>
              <a:t>：</a:t>
            </a:r>
            <a:r>
              <a:rPr lang="en-US" altLang="ja-JP" sz="1400" dirty="0" smtClean="0">
                <a:latin typeface="HGP明朝B" pitchFamily="18" charset="-128"/>
                <a:ea typeface="HGP明朝B" pitchFamily="18" charset="-128"/>
              </a:rPr>
              <a:t>research-koho@rikkyo.ac.jp</a:t>
            </a:r>
            <a:endParaRPr lang="en-US" altLang="ja-JP" sz="1400" dirty="0">
              <a:latin typeface="HGP明朝B" pitchFamily="18" charset="-128"/>
              <a:ea typeface="HGP明朝B" pitchFamily="18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404664" y="107504"/>
            <a:ext cx="2088232" cy="432048"/>
          </a:xfrm>
          <a:prstGeom prst="ellipse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会場案内図</a:t>
            </a:r>
            <a:endParaRPr kumimoji="1" lang="ja-JP" altLang="en-US" dirty="0"/>
          </a:p>
        </p:txBody>
      </p:sp>
      <p:grpSp>
        <p:nvGrpSpPr>
          <p:cNvPr id="12" name="グループ化 21"/>
          <p:cNvGrpSpPr>
            <a:grpSpLocks/>
          </p:cNvGrpSpPr>
          <p:nvPr/>
        </p:nvGrpSpPr>
        <p:grpSpPr bwMode="auto">
          <a:xfrm>
            <a:off x="404813" y="576263"/>
            <a:ext cx="5903912" cy="2879725"/>
            <a:chOff x="404813" y="648653"/>
            <a:chExt cx="5903912" cy="2879725"/>
          </a:xfrm>
        </p:grpSpPr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2"/>
            <a:srcRect r="365"/>
            <a:stretch>
              <a:fillRect/>
            </a:stretch>
          </p:blipFill>
          <p:spPr bwMode="auto">
            <a:xfrm>
              <a:off x="404813" y="648653"/>
              <a:ext cx="5903912" cy="2879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" name="グループ化 30"/>
            <p:cNvGrpSpPr>
              <a:grpSpLocks/>
            </p:cNvGrpSpPr>
            <p:nvPr/>
          </p:nvGrpSpPr>
          <p:grpSpPr bwMode="auto">
            <a:xfrm>
              <a:off x="2598737" y="1477331"/>
              <a:ext cx="2466976" cy="641351"/>
              <a:chOff x="2780095" y="1404750"/>
              <a:chExt cx="2590102" cy="641411"/>
            </a:xfrm>
          </p:grpSpPr>
          <p:cxnSp>
            <p:nvCxnSpPr>
              <p:cNvPr id="15" name="直線コネクタ 14"/>
              <p:cNvCxnSpPr/>
              <p:nvPr/>
            </p:nvCxnSpPr>
            <p:spPr>
              <a:xfrm rot="240000">
                <a:off x="4716838" y="1673062"/>
                <a:ext cx="540021" cy="361984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>
                <a:off x="5226858" y="2044573"/>
                <a:ext cx="143339" cy="1588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/>
              <p:cNvCxnSpPr/>
              <p:nvPr/>
            </p:nvCxnSpPr>
            <p:spPr>
              <a:xfrm rot="-480000">
                <a:off x="4283487" y="1404750"/>
                <a:ext cx="201674" cy="144476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 flipV="1">
                <a:off x="3788467" y="1422214"/>
                <a:ext cx="503353" cy="111136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/>
              <p:nvPr/>
            </p:nvCxnSpPr>
            <p:spPr>
              <a:xfrm>
                <a:off x="2780095" y="1622258"/>
                <a:ext cx="576689" cy="1588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コネクタ 19"/>
              <p:cNvCxnSpPr/>
              <p:nvPr/>
            </p:nvCxnSpPr>
            <p:spPr>
              <a:xfrm rot="360000" flipV="1">
                <a:off x="3356784" y="1565102"/>
                <a:ext cx="215008" cy="73032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正方形/長方形 21"/>
          <p:cNvSpPr/>
          <p:nvPr/>
        </p:nvSpPr>
        <p:spPr>
          <a:xfrm>
            <a:off x="332656" y="3707904"/>
            <a:ext cx="6120680" cy="36004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【</a:t>
            </a:r>
            <a:r>
              <a:rPr kumimoji="1" lang="ja-JP" altLang="en-US" dirty="0" smtClean="0"/>
              <a:t>お申し込み方法</a:t>
            </a:r>
            <a:r>
              <a:rPr kumimoji="1" lang="en-US" altLang="ja-JP" dirty="0" smtClean="0"/>
              <a:t>】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16632" y="4140200"/>
            <a:ext cx="6624736" cy="900246"/>
          </a:xfrm>
          <a:prstGeom prst="rect">
            <a:avLst/>
          </a:prstGeom>
          <a:noFill/>
          <a:ln w="6350" cmpd="thinThick">
            <a:noFill/>
            <a:prstDash val="solid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050" dirty="0">
                <a:latin typeface="HGP明朝B" pitchFamily="18" charset="-128"/>
                <a:ea typeface="HGP明朝B" pitchFamily="18" charset="-128"/>
              </a:rPr>
              <a:t>①ＦＡＸの場合・・・・・・下記参加申込書に必要事項をご記入の上、</a:t>
            </a:r>
            <a:r>
              <a:rPr lang="ja-JP" altLang="en-US" sz="1050" dirty="0" smtClean="0">
                <a:latin typeface="HGP明朝B" pitchFamily="18" charset="-128"/>
                <a:ea typeface="HGP明朝B" pitchFamily="18" charset="-128"/>
              </a:rPr>
              <a:t>ＦＡＸにてお申し込み下さい。</a:t>
            </a:r>
            <a:endParaRPr lang="en-US" altLang="ja-JP" sz="1050" dirty="0" smtClean="0">
              <a:latin typeface="HGP明朝B" pitchFamily="18" charset="-128"/>
              <a:ea typeface="HGP明朝B" pitchFamily="18" charset="-128"/>
            </a:endParaRPr>
          </a:p>
          <a:p>
            <a:pPr>
              <a:defRPr/>
            </a:pPr>
            <a:r>
              <a:rPr lang="ja-JP" altLang="en-US" sz="1050" b="1" dirty="0" smtClean="0">
                <a:latin typeface="HGP明朝B" pitchFamily="18" charset="-128"/>
                <a:ea typeface="HGP明朝B" pitchFamily="18" charset="-128"/>
              </a:rPr>
              <a:t>　　　　　　　　　　　　　　（</a:t>
            </a:r>
            <a:r>
              <a:rPr lang="en-US" altLang="ja-JP" sz="1050" b="1" dirty="0" smtClean="0">
                <a:latin typeface="HGP明朝B" pitchFamily="18" charset="-128"/>
                <a:ea typeface="HGP明朝B" pitchFamily="18" charset="-128"/>
              </a:rPr>
              <a:t>FAX</a:t>
            </a:r>
            <a:r>
              <a:rPr lang="ja-JP" altLang="en-US" sz="1050" b="1" dirty="0" smtClean="0">
                <a:latin typeface="HGP明朝B" pitchFamily="18" charset="-128"/>
                <a:ea typeface="HGP明朝B" pitchFamily="18" charset="-128"/>
              </a:rPr>
              <a:t>：</a:t>
            </a:r>
            <a:r>
              <a:rPr lang="en-US" altLang="ja-JP" sz="1050" b="1" dirty="0" smtClean="0">
                <a:latin typeface="HGP明朝B" pitchFamily="18" charset="-128"/>
                <a:ea typeface="HGP明朝B" pitchFamily="18" charset="-128"/>
              </a:rPr>
              <a:t>03-3985-2458</a:t>
            </a:r>
            <a:r>
              <a:rPr lang="ja-JP" altLang="en-US" sz="1050" b="1" dirty="0" smtClean="0">
                <a:latin typeface="HGP明朝B" pitchFamily="18" charset="-128"/>
                <a:ea typeface="HGP明朝B" pitchFamily="18" charset="-128"/>
              </a:rPr>
              <a:t>）</a:t>
            </a:r>
            <a:endParaRPr lang="en-US" altLang="ja-JP" sz="1050" dirty="0">
              <a:latin typeface="HGP明朝B" pitchFamily="18" charset="-128"/>
              <a:ea typeface="HGP明朝B" pitchFamily="18" charset="-128"/>
            </a:endParaRPr>
          </a:p>
          <a:p>
            <a:pPr>
              <a:defRPr/>
            </a:pPr>
            <a:endParaRPr lang="en-US" altLang="ja-JP" sz="1050" dirty="0">
              <a:latin typeface="HGP明朝B" pitchFamily="18" charset="-128"/>
              <a:ea typeface="HGP明朝B" pitchFamily="18" charset="-128"/>
            </a:endParaRPr>
          </a:p>
          <a:p>
            <a:pPr>
              <a:defRPr/>
            </a:pPr>
            <a:r>
              <a:rPr lang="ja-JP" altLang="en-US" sz="1050" dirty="0">
                <a:latin typeface="HGP明朝B" pitchFamily="18" charset="-128"/>
                <a:ea typeface="HGP明朝B" pitchFamily="18" charset="-128"/>
              </a:rPr>
              <a:t>②Ｅ</a:t>
            </a:r>
            <a:r>
              <a:rPr lang="en-US" altLang="ja-JP" sz="1050" dirty="0">
                <a:latin typeface="HGP明朝B" pitchFamily="18" charset="-128"/>
                <a:ea typeface="HGP明朝B" pitchFamily="18" charset="-128"/>
              </a:rPr>
              <a:t>-</a:t>
            </a:r>
            <a:r>
              <a:rPr lang="ja-JP" altLang="en-US" sz="1050" dirty="0">
                <a:latin typeface="HGP明朝B" pitchFamily="18" charset="-128"/>
                <a:ea typeface="HGP明朝B" pitchFamily="18" charset="-128"/>
              </a:rPr>
              <a:t>ｍａｉｌの場合・・・・下記参加申込書に記載の必要事項をメール本文に記載頂くか、ご記入済の</a:t>
            </a:r>
            <a:endParaRPr lang="en-US" altLang="ja-JP" sz="1050" dirty="0">
              <a:latin typeface="HGP明朝B" pitchFamily="18" charset="-128"/>
              <a:ea typeface="HGP明朝B" pitchFamily="18" charset="-128"/>
            </a:endParaRPr>
          </a:p>
          <a:p>
            <a:pPr>
              <a:defRPr/>
            </a:pPr>
            <a:r>
              <a:rPr lang="ja-JP" altLang="en-US" sz="1050" dirty="0">
                <a:latin typeface="HGP明朝B" pitchFamily="18" charset="-128"/>
                <a:ea typeface="HGP明朝B" pitchFamily="18" charset="-128"/>
              </a:rPr>
              <a:t>　　　　　　　　　　　　　　参加</a:t>
            </a:r>
            <a:r>
              <a:rPr lang="ja-JP" altLang="en-US" sz="1050" dirty="0" smtClean="0">
                <a:latin typeface="HGP明朝B" pitchFamily="18" charset="-128"/>
                <a:ea typeface="HGP明朝B" pitchFamily="18" charset="-128"/>
              </a:rPr>
              <a:t>申込書電子ファイルをメールに添付</a:t>
            </a:r>
            <a:r>
              <a:rPr lang="ja-JP" altLang="en-US" sz="1050" dirty="0">
                <a:latin typeface="HGP明朝B" pitchFamily="18" charset="-128"/>
                <a:ea typeface="HGP明朝B" pitchFamily="18" charset="-128"/>
              </a:rPr>
              <a:t>して</a:t>
            </a:r>
            <a:r>
              <a:rPr lang="ja-JP" altLang="en-US" sz="1050" dirty="0" smtClean="0">
                <a:latin typeface="HGP明朝B" pitchFamily="18" charset="-128"/>
                <a:ea typeface="HGP明朝B" pitchFamily="18" charset="-128"/>
              </a:rPr>
              <a:t>、</a:t>
            </a:r>
            <a:r>
              <a:rPr lang="en-US" altLang="ja-JP" sz="1050" b="1" dirty="0" smtClean="0">
                <a:latin typeface="HGP明朝B" pitchFamily="18" charset="-128"/>
                <a:ea typeface="HGP明朝B" pitchFamily="18" charset="-128"/>
              </a:rPr>
              <a:t>research-koho@rikkyo.ac.jp</a:t>
            </a:r>
            <a:r>
              <a:rPr lang="ja-JP" altLang="en-US" sz="1050" dirty="0" err="1" smtClean="0">
                <a:latin typeface="HGP明朝B" pitchFamily="18" charset="-128"/>
                <a:ea typeface="HGP明朝B" pitchFamily="18" charset="-128"/>
              </a:rPr>
              <a:t>までご送</a:t>
            </a:r>
            <a:r>
              <a:rPr lang="ja-JP" altLang="en-US" sz="1050" dirty="0" smtClean="0">
                <a:latin typeface="HGP明朝B" pitchFamily="18" charset="-128"/>
                <a:ea typeface="HGP明朝B" pitchFamily="18" charset="-128"/>
              </a:rPr>
              <a:t>信</a:t>
            </a:r>
            <a:r>
              <a:rPr lang="ja-JP" altLang="en-US" sz="1050" dirty="0">
                <a:latin typeface="HGP明朝B" pitchFamily="18" charset="-128"/>
                <a:ea typeface="HGP明朝B" pitchFamily="18" charset="-128"/>
              </a:rPr>
              <a:t>下さい。</a:t>
            </a:r>
          </a:p>
        </p:txBody>
      </p:sp>
      <p:cxnSp>
        <p:nvCxnSpPr>
          <p:cNvPr id="24" name="直線コネクタ 23"/>
          <p:cNvCxnSpPr/>
          <p:nvPr/>
        </p:nvCxnSpPr>
        <p:spPr>
          <a:xfrm>
            <a:off x="188913" y="5074468"/>
            <a:ext cx="6480175" cy="1588"/>
          </a:xfrm>
          <a:prstGeom prst="line">
            <a:avLst/>
          </a:prstGeom>
          <a:ln w="63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37"/>
          <p:cNvSpPr txBox="1">
            <a:spLocks noChangeArrowheads="1"/>
          </p:cNvSpPr>
          <p:nvPr/>
        </p:nvSpPr>
        <p:spPr bwMode="auto">
          <a:xfrm>
            <a:off x="1196752" y="5148263"/>
            <a:ext cx="4608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latin typeface="HGP明朝B" pitchFamily="18" charset="-128"/>
                <a:ea typeface="HGP明朝B" pitchFamily="18" charset="-128"/>
              </a:rPr>
              <a:t>立教大学</a:t>
            </a:r>
            <a:r>
              <a:rPr lang="ja-JP" altLang="en-US" sz="1200" b="1" dirty="0" smtClean="0">
                <a:latin typeface="HGP明朝B" pitchFamily="18" charset="-128"/>
                <a:ea typeface="HGP明朝B" pitchFamily="18" charset="-128"/>
              </a:rPr>
              <a:t>・主催</a:t>
            </a:r>
            <a:r>
              <a:rPr lang="ja-JP" altLang="en-US" sz="1200" b="1" dirty="0">
                <a:latin typeface="HGP明朝B" pitchFamily="18" charset="-128"/>
                <a:ea typeface="HGP明朝B" pitchFamily="18" charset="-128"/>
              </a:rPr>
              <a:t>セミナー</a:t>
            </a:r>
            <a:endParaRPr lang="en-US" altLang="ja-JP" sz="1200" b="1" dirty="0">
              <a:latin typeface="HGP明朝B" pitchFamily="18" charset="-128"/>
              <a:ea typeface="HGP明朝B" pitchFamily="18" charset="-128"/>
            </a:endParaRPr>
          </a:p>
          <a:p>
            <a:pPr algn="ctr"/>
            <a:r>
              <a:rPr lang="ja-JP" altLang="en-US" sz="1200" b="1" dirty="0" smtClean="0">
                <a:latin typeface="HGP明朝B" pitchFamily="18" charset="-128"/>
                <a:ea typeface="HGP明朝B" pitchFamily="18" charset="-128"/>
              </a:rPr>
              <a:t>「競争的研究資金の仕組みと</a:t>
            </a:r>
            <a:r>
              <a:rPr lang="en-US" altLang="ja-JP" sz="1200" b="1" dirty="0" smtClean="0">
                <a:latin typeface="HGP明朝B" pitchFamily="18" charset="-128"/>
                <a:ea typeface="HGP明朝B" pitchFamily="18" charset="-128"/>
              </a:rPr>
              <a:t>NEDO</a:t>
            </a:r>
            <a:r>
              <a:rPr lang="ja-JP" altLang="en-US" sz="1200" b="1" dirty="0" smtClean="0">
                <a:latin typeface="HGP明朝B" pitchFamily="18" charset="-128"/>
                <a:ea typeface="HGP明朝B" pitchFamily="18" charset="-128"/>
              </a:rPr>
              <a:t>申請のポイント」　参加</a:t>
            </a:r>
            <a:r>
              <a:rPr lang="ja-JP" altLang="en-US" sz="1200" b="1" dirty="0">
                <a:latin typeface="HGP明朝B" pitchFamily="18" charset="-128"/>
                <a:ea typeface="HGP明朝B" pitchFamily="18" charset="-128"/>
              </a:rPr>
              <a:t>申込書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260648" y="5724128"/>
            <a:ext cx="3240360" cy="288032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latin typeface="HGP明朝B" pitchFamily="18" charset="-128"/>
                <a:ea typeface="HGP明朝B" pitchFamily="18" charset="-128"/>
              </a:rPr>
              <a:t>立教大学リサーチ・イニシアティブセンター行</a:t>
            </a:r>
            <a:endParaRPr kumimoji="1" lang="ja-JP" altLang="en-US" sz="1200" dirty="0">
              <a:latin typeface="HGP明朝B" pitchFamily="18" charset="-128"/>
              <a:ea typeface="HGP明朝B" pitchFamily="18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157788" y="5868144"/>
            <a:ext cx="1512887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ja-JP" sz="1050" b="1" dirty="0" smtClean="0">
                <a:latin typeface="HGS明朝B" pitchFamily="18" charset="-128"/>
                <a:ea typeface="HGS明朝B" pitchFamily="18" charset="-128"/>
              </a:rPr>
              <a:t>2011</a:t>
            </a:r>
            <a:r>
              <a:rPr lang="ja-JP" altLang="en-US" sz="1050" b="1" dirty="0" smtClean="0">
                <a:latin typeface="HGS明朝B" pitchFamily="18" charset="-128"/>
                <a:ea typeface="HGS明朝B" pitchFamily="18" charset="-128"/>
              </a:rPr>
              <a:t>年</a:t>
            </a:r>
            <a:r>
              <a:rPr lang="ja-JP" altLang="en-US" sz="1050" b="1" dirty="0">
                <a:latin typeface="HGS明朝B" pitchFamily="18" charset="-128"/>
                <a:ea typeface="HGS明朝B" pitchFamily="18" charset="-128"/>
              </a:rPr>
              <a:t>　 　月　 　日</a:t>
            </a:r>
          </a:p>
        </p:txBody>
      </p:sp>
      <p:graphicFrame>
        <p:nvGraphicFramePr>
          <p:cNvPr id="28" name="表 27"/>
          <p:cNvGraphicFramePr>
            <a:graphicFrameLocks noGrp="1"/>
          </p:cNvGraphicFramePr>
          <p:nvPr/>
        </p:nvGraphicFramePr>
        <p:xfrm>
          <a:off x="115888" y="6156176"/>
          <a:ext cx="6624734" cy="2482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59"/>
                <a:gridCol w="1796927"/>
                <a:gridCol w="1228450"/>
                <a:gridCol w="2159198"/>
              </a:tblGrid>
              <a:tr h="28803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HGP明朝B" pitchFamily="18" charset="-128"/>
                          <a:ea typeface="HGP明朝B" pitchFamily="18" charset="-128"/>
                        </a:rPr>
                        <a:t>参加者氏名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HGP明朝B" pitchFamily="18" charset="-128"/>
                        <a:ea typeface="HGP明朝B" pitchFamily="18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HGP明朝B" pitchFamily="18" charset="-128"/>
                          <a:ea typeface="HGP明朝B" pitchFamily="18" charset="-128"/>
                        </a:rPr>
                        <a:t>大学・機関名／所属部署名・役職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HGP明朝B" pitchFamily="18" charset="-128"/>
                        <a:ea typeface="HGP明朝B" pitchFamily="18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solidFill>
                            <a:schemeClr val="tx1"/>
                          </a:solidFill>
                          <a:latin typeface="HGP明朝B" pitchFamily="18" charset="-128"/>
                          <a:ea typeface="HGP明朝B" pitchFamily="18" charset="-128"/>
                        </a:rPr>
                        <a:t>ＴＥＬ／ＦＡＸ／Ｅｍａｉｌ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HGP明朝B" pitchFamily="18" charset="-128"/>
                        <a:ea typeface="HGP明朝B" pitchFamily="18" charset="-128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（所属部署名）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（役職）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（所属部署名）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（役職）</a:t>
                      </a:r>
                      <a:endParaRPr kumimoji="1" lang="en-US" altLang="ja-JP" sz="8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　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941">
                <a:tc rowSpan="4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TEL: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FAX: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9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（所属部署名）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800" dirty="0" smtClean="0">
                          <a:solidFill>
                            <a:schemeClr val="tx1"/>
                          </a:solidFill>
                        </a:rPr>
                        <a:t>（役職）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0" marT="0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17941"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sz="10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 smtClean="0">
                          <a:solidFill>
                            <a:schemeClr val="tx1"/>
                          </a:solidFill>
                        </a:rPr>
                        <a:t>E-mail: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" name="正方形/長方形 29"/>
          <p:cNvSpPr/>
          <p:nvPr/>
        </p:nvSpPr>
        <p:spPr>
          <a:xfrm>
            <a:off x="0" y="8748464"/>
            <a:ext cx="6858000" cy="395536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45"/>
          <p:cNvSpPr txBox="1">
            <a:spLocks noChangeArrowheads="1"/>
          </p:cNvSpPr>
          <p:nvPr/>
        </p:nvSpPr>
        <p:spPr bwMode="auto">
          <a:xfrm>
            <a:off x="0" y="8748464"/>
            <a:ext cx="6858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1">
            <a:spAutoFit/>
          </a:bodyPr>
          <a:lstStyle/>
          <a:p>
            <a:pPr algn="ctr"/>
            <a:r>
              <a:rPr lang="ja-JP" altLang="en-US" sz="1600" b="1" dirty="0" smtClean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宛先　◆</a:t>
            </a:r>
            <a:r>
              <a:rPr lang="en-US" altLang="ja-JP" sz="1600" b="1" dirty="0" smtClean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FAX</a:t>
            </a:r>
            <a:r>
              <a:rPr lang="ja-JP" altLang="en-US" sz="1600" b="1" dirty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：</a:t>
            </a:r>
            <a:r>
              <a:rPr lang="en-US" altLang="ja-JP" sz="1600" b="1" dirty="0" smtClean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03-3985-2458</a:t>
            </a:r>
            <a:r>
              <a:rPr lang="ja-JP" altLang="en-US" sz="1600" b="1" dirty="0" smtClean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　◆</a:t>
            </a:r>
            <a:r>
              <a:rPr lang="en-US" altLang="ja-JP" sz="1600" b="1" dirty="0" smtClean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E-mail</a:t>
            </a:r>
            <a:r>
              <a:rPr lang="ja-JP" altLang="en-US" sz="1600" b="1" dirty="0" smtClean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：</a:t>
            </a:r>
            <a:r>
              <a:rPr lang="en-US" altLang="ja-JP" sz="1600" b="1" dirty="0" smtClean="0">
                <a:solidFill>
                  <a:schemeClr val="bg1"/>
                </a:solidFill>
                <a:latin typeface="HGS明朝B" pitchFamily="18" charset="-128"/>
                <a:ea typeface="HGS明朝B" pitchFamily="18" charset="-128"/>
              </a:rPr>
              <a:t>research-koho@rikkyo.ac.jp</a:t>
            </a:r>
            <a:endParaRPr lang="en-US" altLang="ja-JP" sz="1600" b="1" dirty="0">
              <a:solidFill>
                <a:schemeClr val="bg1"/>
              </a:solidFill>
              <a:latin typeface="HGS明朝B" pitchFamily="18" charset="-128"/>
              <a:ea typeface="HGS明朝B" pitchFamily="18" charset="-128"/>
            </a:endParaRPr>
          </a:p>
        </p:txBody>
      </p:sp>
      <p:sp>
        <p:nvSpPr>
          <p:cNvPr id="21" name="下矢印吹き出し 20"/>
          <p:cNvSpPr/>
          <p:nvPr/>
        </p:nvSpPr>
        <p:spPr>
          <a:xfrm>
            <a:off x="1341438" y="2079625"/>
            <a:ext cx="1150937" cy="241300"/>
          </a:xfrm>
          <a:prstGeom prst="downArrowCallout">
            <a:avLst>
              <a:gd name="adj1" fmla="val 25000"/>
              <a:gd name="adj2" fmla="val 25000"/>
              <a:gd name="adj3" fmla="val 40211"/>
              <a:gd name="adj4" fmla="val 59789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800" b="1" dirty="0">
                <a:solidFill>
                  <a:schemeClr val="bg1"/>
                </a:solidFill>
                <a:latin typeface="HGSｺﾞｼｯｸM" pitchFamily="50" charset="-128"/>
                <a:ea typeface="HGSｺﾞｼｯｸM" pitchFamily="50" charset="-128"/>
              </a:rPr>
              <a:t>キャンパスマップ</a:t>
            </a:r>
          </a:p>
        </p:txBody>
      </p:sp>
      <p:grpSp>
        <p:nvGrpSpPr>
          <p:cNvPr id="29" name="グループ化 23"/>
          <p:cNvGrpSpPr>
            <a:grpSpLocks/>
          </p:cNvGrpSpPr>
          <p:nvPr/>
        </p:nvGrpSpPr>
        <p:grpSpPr bwMode="auto">
          <a:xfrm>
            <a:off x="115888" y="2339975"/>
            <a:ext cx="3673475" cy="1200150"/>
            <a:chOff x="260648" y="2411760"/>
            <a:chExt cx="3672905" cy="1200150"/>
          </a:xfrm>
        </p:grpSpPr>
        <p:pic>
          <p:nvPicPr>
            <p:cNvPr id="32" name="図 2" descr="img-campusmap_001.gif"/>
            <p:cNvPicPr>
              <a:picLocks noChangeAspect="1"/>
            </p:cNvPicPr>
            <p:nvPr/>
          </p:nvPicPr>
          <p:blipFill>
            <a:blip r:embed="rId3"/>
            <a:srcRect l="36749" t="36938" r="1701" b="35707"/>
            <a:stretch>
              <a:fillRect/>
            </a:stretch>
          </p:blipFill>
          <p:spPr bwMode="auto">
            <a:xfrm>
              <a:off x="260648" y="2411760"/>
              <a:ext cx="3672905" cy="1200150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33" name="円/楕円 32"/>
            <p:cNvSpPr/>
            <p:nvPr/>
          </p:nvSpPr>
          <p:spPr>
            <a:xfrm>
              <a:off x="478101" y="2700685"/>
              <a:ext cx="719026" cy="6477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3860800" y="3419475"/>
            <a:ext cx="187166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1050" dirty="0"/>
              <a:t>●池袋駅西口より徒歩約７分</a:t>
            </a:r>
            <a:endParaRPr lang="en-US" altLang="ja-JP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162</Words>
  <Application>Microsoft Office PowerPoint</Application>
  <PresentationFormat>画面に合わせる (4:3)</PresentationFormat>
  <Paragraphs>57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立教大学主催 　　競争的研究資金獲得連続セミナー　第１回</vt:lpstr>
      <vt:lpstr>スライド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立教大学主催　研究者向け競争的研究資金獲得連続セミナー</dc:title>
  <dc:creator>佐々木　さやか</dc:creator>
  <cp:lastModifiedBy>rikkyo</cp:lastModifiedBy>
  <cp:revision>48</cp:revision>
  <dcterms:created xsi:type="dcterms:W3CDTF">2011-05-30T07:20:51Z</dcterms:created>
  <dcterms:modified xsi:type="dcterms:W3CDTF">2011-06-21T01:05:25Z</dcterms:modified>
</cp:coreProperties>
</file>