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6858000" cy="9144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0000FF"/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42" y="18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575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4450" y="1"/>
            <a:ext cx="2949575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0BB9901E-1CFE-4163-98B3-8D73EC99FE5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B969E456-CA0B-44FF-8CB7-F1DD8AF5D95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2011/9/30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ctrTitle"/>
          </p:nvPr>
        </p:nvSpPr>
        <p:spPr>
          <a:xfrm>
            <a:off x="-27384" y="35496"/>
            <a:ext cx="6481762" cy="791641"/>
          </a:xfrm>
        </p:spPr>
        <p:txBody>
          <a:bodyPr>
            <a:noAutofit/>
          </a:bodyPr>
          <a:lstStyle/>
          <a:p>
            <a:pPr algn="l" eaLnBrk="1" hangingPunct="1"/>
            <a:r>
              <a:rPr lang="ja-JP" altLang="en-US" sz="2000" dirty="0" smtClean="0">
                <a:latin typeface="HGP創英角ｺﾞｼｯｸUB" pitchFamily="50" charset="-128"/>
                <a:ea typeface="HGP創英角ｺﾞｼｯｸUB" pitchFamily="50" charset="-128"/>
              </a:rPr>
              <a:t>立教大学・公益財団法人助成財団センター共催</a:t>
            </a:r>
            <a:r>
              <a:rPr lang="en-US" altLang="ja-JP" sz="2000" dirty="0" smtClean="0">
                <a:latin typeface="HGP創英角ｺﾞｼｯｸUB" pitchFamily="50" charset="-128"/>
                <a:ea typeface="HGP創英角ｺﾞｼｯｸUB" pitchFamily="50" charset="-128"/>
              </a:rPr>
              <a:t/>
            </a:r>
            <a:br>
              <a:rPr lang="en-US" altLang="ja-JP" sz="2000" dirty="0" smtClean="0">
                <a:latin typeface="HGP創英角ｺﾞｼｯｸUB" pitchFamily="50" charset="-128"/>
                <a:ea typeface="HGP創英角ｺﾞｼｯｸUB" pitchFamily="50" charset="-128"/>
              </a:rPr>
            </a:br>
            <a:r>
              <a:rPr lang="ja-JP" altLang="en-US" sz="2000" dirty="0" smtClean="0">
                <a:latin typeface="HGP創英角ｺﾞｼｯｸUB" pitchFamily="50" charset="-128"/>
                <a:ea typeface="HGP創英角ｺﾞｼｯｸUB" pitchFamily="50" charset="-128"/>
              </a:rPr>
              <a:t>　　競争的研究資金獲得連続セミナー　第</a:t>
            </a:r>
            <a:r>
              <a:rPr lang="en-US" altLang="ja-JP" sz="2000" dirty="0" smtClean="0">
                <a:latin typeface="HGP創英角ｺﾞｼｯｸUB" pitchFamily="50" charset="-128"/>
                <a:ea typeface="HGP創英角ｺﾞｼｯｸUB" pitchFamily="50" charset="-128"/>
              </a:rPr>
              <a:t>2</a:t>
            </a:r>
            <a:r>
              <a:rPr lang="ja-JP" altLang="en-US" sz="2000" dirty="0" smtClean="0">
                <a:latin typeface="HGP創英角ｺﾞｼｯｸUB" pitchFamily="50" charset="-128"/>
                <a:ea typeface="HGP創英角ｺﾞｼｯｸUB" pitchFamily="50" charset="-128"/>
              </a:rPr>
              <a:t>回</a:t>
            </a:r>
            <a:endParaRPr lang="ja-JP" altLang="en-US" sz="2000" b="1" u="sng" dirty="0" smtClean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27384" y="683568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smtClean="0">
                <a:solidFill>
                  <a:srgbClr val="9966FF"/>
                </a:solidFill>
                <a:latin typeface="HGP創英角ｺﾞｼｯｸUB" pitchFamily="50" charset="-128"/>
                <a:ea typeface="HGP創英角ｺﾞｼｯｸUB" pitchFamily="50" charset="-128"/>
              </a:rPr>
              <a:t>「民間助成財団</a:t>
            </a:r>
            <a:endParaRPr lang="en-US" altLang="ja-JP" sz="3200" b="1" dirty="0" smtClean="0">
              <a:solidFill>
                <a:srgbClr val="9966FF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en-US" altLang="ja-JP" sz="3200" b="1" dirty="0" smtClean="0">
                <a:solidFill>
                  <a:srgbClr val="9966FF"/>
                </a:solidFill>
                <a:latin typeface="HGP創英角ｺﾞｼｯｸUB" pitchFamily="50" charset="-128"/>
                <a:ea typeface="HGP創英角ｺﾞｼｯｸUB" pitchFamily="50" charset="-128"/>
              </a:rPr>
              <a:t>  </a:t>
            </a:r>
            <a:r>
              <a:rPr lang="ja-JP" altLang="en-US" sz="3200" b="1" dirty="0" smtClean="0">
                <a:solidFill>
                  <a:srgbClr val="9966FF"/>
                </a:solidFill>
                <a:latin typeface="HGP創英角ｺﾞｼｯｸUB" pitchFamily="50" charset="-128"/>
                <a:ea typeface="HGP創英角ｺﾞｼｯｸUB" pitchFamily="50" charset="-128"/>
              </a:rPr>
              <a:t>研究助成資金の獲得に向けて」</a:t>
            </a:r>
            <a:endParaRPr kumimoji="1" lang="ja-JP" altLang="en-US" sz="3200" dirty="0">
              <a:solidFill>
                <a:srgbClr val="9966FF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15" name="円/楕円 14"/>
          <p:cNvSpPr/>
          <p:nvPr/>
        </p:nvSpPr>
        <p:spPr>
          <a:xfrm>
            <a:off x="5373216" y="35496"/>
            <a:ext cx="1440160" cy="1368152"/>
          </a:xfrm>
          <a:prstGeom prst="ellipse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2800" dirty="0" smtClean="0"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17" name="Picture 2" descr="I:\pub\リサーチ広報\⑥ツール集\立教大学写真\DSCF3367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20000"/>
          </a:blip>
          <a:srcRect b="2760"/>
          <a:stretch>
            <a:fillRect/>
          </a:stretch>
        </p:blipFill>
        <p:spPr bwMode="auto">
          <a:xfrm>
            <a:off x="-27384" y="3275856"/>
            <a:ext cx="688538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テキスト ボックス 18"/>
          <p:cNvSpPr txBox="1"/>
          <p:nvPr/>
        </p:nvSpPr>
        <p:spPr>
          <a:xfrm>
            <a:off x="-27384" y="7668344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HGP創英角ｺﾞｼｯｸUB" pitchFamily="50" charset="-128"/>
                <a:ea typeface="HGP創英角ｺﾞｼｯｸUB" pitchFamily="50" charset="-128"/>
              </a:rPr>
              <a:t>　　　　　　　　　　　　　</a:t>
            </a:r>
            <a:r>
              <a:rPr kumimoji="1" lang="ja-JP" altLang="en-US" sz="1400" dirty="0" smtClean="0">
                <a:latin typeface="HGP創英角ｺﾞｼｯｸUB" pitchFamily="50" charset="-128"/>
                <a:ea typeface="HGP創英角ｺﾞｼｯｸUB" pitchFamily="50" charset="-128"/>
              </a:rPr>
              <a:t>ご参加希望の方は、</a:t>
            </a:r>
            <a:r>
              <a:rPr lang="ja-JP" altLang="en-US" sz="1400" dirty="0" smtClean="0">
                <a:latin typeface="HGP創英角ｺﾞｼｯｸUB" pitchFamily="50" charset="-128"/>
                <a:ea typeface="HGP創英角ｺﾞｼｯｸUB" pitchFamily="50" charset="-128"/>
              </a:rPr>
              <a:t>裏面の案内をご参照の上、</a:t>
            </a:r>
            <a:r>
              <a:rPr kumimoji="1" lang="ja-JP" altLang="en-US" sz="1400" dirty="0" smtClean="0">
                <a:latin typeface="HGP創英角ｺﾞｼｯｸUB" pitchFamily="50" charset="-128"/>
                <a:ea typeface="HGP創英角ｺﾞｼｯｸUB" pitchFamily="50" charset="-128"/>
              </a:rPr>
              <a:t>お申し込みください。</a:t>
            </a:r>
            <a:endParaRPr kumimoji="1" lang="en-US" altLang="ja-JP" sz="1400" dirty="0" smtClean="0"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400" dirty="0" smtClean="0">
                <a:latin typeface="HGP創英角ｺﾞｼｯｸUB" pitchFamily="50" charset="-128"/>
                <a:ea typeface="HGP創英角ｺﾞｼｯｸUB" pitchFamily="50" charset="-128"/>
              </a:rPr>
              <a:t>　　　　　　　　　　　　　　　　　</a:t>
            </a:r>
            <a:r>
              <a:rPr lang="ja-JP" altLang="en-US" sz="1600" dirty="0" smtClean="0">
                <a:latin typeface="HGP創英角ｺﾞｼｯｸUB" pitchFamily="50" charset="-128"/>
                <a:ea typeface="HGP創英角ｺﾞｼｯｸUB" pitchFamily="50" charset="-128"/>
              </a:rPr>
              <a:t>お申し込み・課題提出期限　</a:t>
            </a:r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</a:rPr>
              <a:t>10</a:t>
            </a:r>
            <a:r>
              <a:rPr lang="ja-JP" altLang="en-US" dirty="0" smtClean="0">
                <a:latin typeface="HGP創英角ｺﾞｼｯｸUB" pitchFamily="50" charset="-128"/>
                <a:ea typeface="HGP創英角ｺﾞｼｯｸUB" pitchFamily="50" charset="-128"/>
              </a:rPr>
              <a:t>月２６日（水） </a:t>
            </a:r>
            <a:r>
              <a:rPr lang="ja-JP" altLang="en-US" sz="1600" dirty="0" smtClean="0">
                <a:latin typeface="HGP創英角ｺﾞｼｯｸUB" pitchFamily="50" charset="-128"/>
                <a:ea typeface="HGP創英角ｺﾞｼｯｸUB" pitchFamily="50" charset="-128"/>
              </a:rPr>
              <a:t>正午</a:t>
            </a:r>
            <a:endParaRPr kumimoji="1" lang="ja-JP" altLang="en-US" sz="160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4" name="円/楕円 23"/>
          <p:cNvSpPr/>
          <p:nvPr/>
        </p:nvSpPr>
        <p:spPr>
          <a:xfrm>
            <a:off x="1628800" y="3851920"/>
            <a:ext cx="3456384" cy="432048"/>
          </a:xfrm>
          <a:prstGeom prst="ellipse">
            <a:avLst/>
          </a:prstGeom>
          <a:solidFill>
            <a:schemeClr val="bg1">
              <a:alpha val="56000"/>
            </a:schemeClr>
          </a:solidFill>
          <a:ln w="44450"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rgbClr val="9966FF"/>
                </a:solidFill>
                <a:latin typeface="HGP創英角ｺﾞｼｯｸUB" pitchFamily="50" charset="-128"/>
                <a:ea typeface="HGP創英角ｺﾞｼｯｸUB" pitchFamily="50" charset="-128"/>
              </a:rPr>
              <a:t>当日のプログラム内容</a:t>
            </a:r>
            <a:endParaRPr kumimoji="1" lang="ja-JP" altLang="en-US" b="1" dirty="0">
              <a:solidFill>
                <a:srgbClr val="9966FF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661248" y="1403648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HGP創英角ｺﾞｼｯｸUB" pitchFamily="50" charset="-128"/>
                <a:ea typeface="HGP創英角ｺﾞｼｯｸUB" pitchFamily="50" charset="-128"/>
              </a:rPr>
              <a:t>※</a:t>
            </a:r>
            <a:r>
              <a:rPr kumimoji="1" lang="ja-JP" altLang="en-US" sz="1600" dirty="0" smtClean="0">
                <a:latin typeface="HGP創英角ｺﾞｼｯｸUB" pitchFamily="50" charset="-128"/>
                <a:ea typeface="HGP創英角ｺﾞｼｯｸUB" pitchFamily="50" charset="-128"/>
              </a:rPr>
              <a:t>参加無料</a:t>
            </a:r>
            <a:endParaRPr kumimoji="1" lang="ja-JP" altLang="en-US" sz="160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373216" y="107504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第</a:t>
            </a:r>
            <a:r>
              <a:rPr lang="en-US" altLang="ja-JP" sz="24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2</a:t>
            </a:r>
            <a:r>
              <a:rPr lang="ja-JP" altLang="en-US" sz="24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回</a:t>
            </a:r>
            <a:endParaRPr lang="en-US" altLang="ja-JP" sz="2400" dirty="0" smtClean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kumimoji="1" lang="en-US" altLang="ja-JP" sz="24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11/</a:t>
            </a:r>
            <a:r>
              <a:rPr lang="en-US" altLang="ja-JP" sz="24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2</a:t>
            </a:r>
            <a:endParaRPr kumimoji="1" lang="en-US" altLang="ja-JP" sz="2400" dirty="0" smtClean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lang="ja-JP" altLang="en-US" sz="2400" dirty="0" smtClean="0">
                <a:solidFill>
                  <a:schemeClr val="bg1"/>
                </a:solidFill>
                <a:latin typeface="HGP創英角ﾎﾟｯﾌﾟ体" pitchFamily="50" charset="-128"/>
                <a:ea typeface="HGP創英角ﾎﾟｯﾌﾟ体" pitchFamily="50" charset="-128"/>
              </a:rPr>
              <a:t>（水）</a:t>
            </a:r>
            <a:endParaRPr kumimoji="1" lang="ja-JP" altLang="en-US" sz="2400" dirty="0">
              <a:solidFill>
                <a:schemeClr val="bg1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29" name="サブタイトル 2"/>
          <p:cNvSpPr txBox="1">
            <a:spLocks/>
          </p:cNvSpPr>
          <p:nvPr/>
        </p:nvSpPr>
        <p:spPr>
          <a:xfrm>
            <a:off x="44624" y="1907704"/>
            <a:ext cx="6696744" cy="1728192"/>
          </a:xfrm>
          <a:prstGeom prst="rect">
            <a:avLst/>
          </a:prstGeom>
          <a:ln w="127000" cmpd="thickThin">
            <a:solidFill>
              <a:srgbClr val="9966FF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ja-JP" altLang="en-US" sz="1600" dirty="0" smtClean="0">
                <a:latin typeface="メイリオ" pitchFamily="50" charset="-128"/>
                <a:ea typeface="メイリオ" pitchFamily="50" charset="-128"/>
              </a:rPr>
              <a:t>　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日　時 ： 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2011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年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11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月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2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日（水）　</a:t>
            </a:r>
            <a:r>
              <a:rPr lang="en-US" altLang="ja-JP" sz="1600" dirty="0" smtClean="0">
                <a:latin typeface="メイリオ" pitchFamily="50" charset="-128"/>
                <a:ea typeface="メイリオ" pitchFamily="50" charset="-128"/>
              </a:rPr>
              <a:t>13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：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00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～</a:t>
            </a:r>
            <a:r>
              <a:rPr lang="en-US" altLang="ja-JP" sz="1600" dirty="0" smtClean="0">
                <a:latin typeface="メイリオ" pitchFamily="50" charset="-128"/>
                <a:ea typeface="メイリオ" pitchFamily="50" charset="-128"/>
              </a:rPr>
              <a:t>17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：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00</a:t>
            </a:r>
          </a:p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　場　所 ： 立教大学　池袋キャンパス　</a:t>
            </a:r>
            <a:r>
              <a:rPr lang="en-US" altLang="ja-JP" sz="1600" dirty="0" smtClean="0">
                <a:latin typeface="メイリオ" pitchFamily="50" charset="-128"/>
                <a:ea typeface="メイリオ" pitchFamily="50" charset="-128"/>
              </a:rPr>
              <a:t>12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号館　第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1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・第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2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会議室</a:t>
            </a:r>
            <a:endParaRPr kumimoji="1" lang="en-US" altLang="ja-JP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itchFamily="50" charset="-128"/>
              <a:ea typeface="メイリオ" pitchFamily="50" charset="-128"/>
            </a:endParaRPr>
          </a:p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　講　師 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： 公益財団法人助成財団</a:t>
            </a:r>
            <a:r>
              <a:rPr lang="ja-JP" altLang="en-US" sz="1600" noProof="0" dirty="0" smtClean="0"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センター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　本多</a:t>
            </a:r>
            <a:r>
              <a:rPr lang="ja-JP" altLang="en-US" sz="1600" dirty="0" smtClean="0"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 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史朗　氏</a:t>
            </a:r>
            <a:endParaRPr lang="en-US" altLang="ja-JP" sz="1600" dirty="0" smtClean="0">
              <a:latin typeface="メイリオ" pitchFamily="50" charset="-128"/>
              <a:ea typeface="メイリオ" pitchFamily="50" charset="-128"/>
              <a:sym typeface="Wingdings" pitchFamily="2" charset="2"/>
            </a:endParaRPr>
          </a:p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　対　象 ：</a:t>
            </a:r>
            <a:r>
              <a:rPr kumimoji="1" lang="ja-JP" alt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 </a:t>
            </a:r>
            <a:r>
              <a:rPr lang="ja-JP" altLang="en-US" sz="1600" dirty="0" smtClean="0">
                <a:latin typeface="メイリオ" pitchFamily="50" charset="-128"/>
                <a:ea typeface="メイリオ" pitchFamily="50" charset="-128"/>
              </a:rPr>
              <a:t>若手研究者、ポストドクター、大学院生、大学職員等</a:t>
            </a:r>
            <a:endParaRPr kumimoji="1" lang="en-US" altLang="ja-JP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itchFamily="50" charset="-128"/>
              <a:ea typeface="メイリオ" pitchFamily="50" charset="-128"/>
              <a:sym typeface="Wingdings" pitchFamily="2" charset="2"/>
            </a:endParaRPr>
          </a:p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　定　員 ： </a:t>
            </a:r>
            <a:r>
              <a:rPr lang="en-US" altLang="ja-JP" sz="1600" dirty="0" smtClean="0"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50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名（</a:t>
            </a:r>
            <a:r>
              <a:rPr kumimoji="1" lang="en-US" altLang="ja-JP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※</a:t>
            </a:r>
            <a:r>
              <a:rPr kumimoji="1" lang="ja-JP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sym typeface="Wingdings" pitchFamily="2" charset="2"/>
              </a:rPr>
              <a:t>定員に達し次第、締切りとさせていただきます）</a:t>
            </a:r>
            <a:endParaRPr kumimoji="1" lang="en-US" altLang="ja-JP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itchFamily="50" charset="-128"/>
              <a:ea typeface="メイリオ" pitchFamily="50" charset="-128"/>
              <a:sym typeface="Wingdings" pitchFamily="2" charset="2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0" y="8244408"/>
            <a:ext cx="6858000" cy="648072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altLang="ja-JP" sz="1200" b="1" dirty="0" smtClean="0">
                <a:latin typeface="HGP創英角ｺﾞｼｯｸUB" pitchFamily="50" charset="-128"/>
                <a:ea typeface="HGP創英角ｺﾞｼｯｸUB" pitchFamily="50" charset="-128"/>
              </a:rPr>
              <a:t>【</a:t>
            </a:r>
            <a:r>
              <a:rPr lang="ja-JP" altLang="en-US" sz="1200" b="1" dirty="0" smtClean="0">
                <a:latin typeface="HGP創英角ｺﾞｼｯｸUB" pitchFamily="50" charset="-128"/>
                <a:ea typeface="HGP創英角ｺﾞｼｯｸUB" pitchFamily="50" charset="-128"/>
              </a:rPr>
              <a:t>お問合わせ先・お申し込み</a:t>
            </a:r>
            <a:r>
              <a:rPr lang="en-US" altLang="ja-JP" sz="1200" b="1" dirty="0" smtClean="0">
                <a:latin typeface="HGP創英角ｺﾞｼｯｸUB" pitchFamily="50" charset="-128"/>
                <a:ea typeface="HGP創英角ｺﾞｼｯｸUB" pitchFamily="50" charset="-128"/>
              </a:rPr>
              <a:t>】</a:t>
            </a:r>
            <a:r>
              <a:rPr lang="ja-JP" altLang="en-US" sz="1200" b="1" dirty="0" smtClean="0">
                <a:latin typeface="HGP創英角ｺﾞｼｯｸUB" pitchFamily="50" charset="-128"/>
                <a:ea typeface="HGP創英角ｺﾞｼｯｸUB" pitchFamily="50" charset="-128"/>
              </a:rPr>
              <a:t>　立教大学　リサーチ・イニシアティブセンター　</a:t>
            </a:r>
            <a:endParaRPr lang="en-US" altLang="ja-JP" sz="1200" b="1" dirty="0" smtClean="0">
              <a:latin typeface="HGP創英角ｺﾞｼｯｸUB" pitchFamily="50" charset="-128"/>
              <a:ea typeface="HGP創英角ｺﾞｼｯｸUB" pitchFamily="50" charset="-128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ja-JP" altLang="en-US" sz="1200" b="1" dirty="0" smtClean="0">
                <a:latin typeface="HGP創英角ｺﾞｼｯｸUB" pitchFamily="50" charset="-128"/>
                <a:ea typeface="HGP創英角ｺﾞｼｯｸUB" pitchFamily="50" charset="-128"/>
              </a:rPr>
              <a:t>　　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TEL</a:t>
            </a:r>
            <a:r>
              <a:rPr lang="ja-JP" altLang="en-US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：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03-3985-4360  </a:t>
            </a:r>
            <a:r>
              <a:rPr lang="ja-JP" altLang="en-US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　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FAX</a:t>
            </a:r>
            <a:r>
              <a:rPr lang="ja-JP" altLang="en-US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：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03-3985-2458</a:t>
            </a:r>
            <a:r>
              <a:rPr lang="ja-JP" altLang="en-US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　　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E-mail</a:t>
            </a:r>
            <a:r>
              <a:rPr lang="ja-JP" altLang="en-US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：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research-koho@rikkyo.ac.jp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ja-JP" altLang="en-US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　　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HP</a:t>
            </a:r>
            <a:r>
              <a:rPr lang="ja-JP" altLang="en-US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：</a:t>
            </a:r>
            <a:r>
              <a:rPr lang="en-US" altLang="ja-JP" sz="1100" b="1" dirty="0" smtClean="0">
                <a:latin typeface="HGP創英角ｺﾞｼｯｸUB" pitchFamily="50" charset="-128"/>
                <a:ea typeface="HGP創英角ｺﾞｼｯｸUB" pitchFamily="50" charset="-128"/>
              </a:rPr>
              <a:t> http://www.rikkyo.ac.jp/research/initiative/initiative_center/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0" y="8892480"/>
            <a:ext cx="6858000" cy="251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 smtClean="0">
                <a:solidFill>
                  <a:schemeClr val="accent4"/>
                </a:solidFill>
                <a:latin typeface="HGP創英角ｺﾞｼｯｸUB" pitchFamily="50" charset="-128"/>
                <a:ea typeface="HGP創英角ｺﾞｼｯｸUB" pitchFamily="50" charset="-128"/>
              </a:rPr>
              <a:t>≪ツイッターで助成情報・イベント情報などを発信中　→＠</a:t>
            </a:r>
            <a:r>
              <a:rPr lang="en-US" altLang="ja-JP" sz="1400" b="1" dirty="0" err="1" smtClean="0">
                <a:solidFill>
                  <a:schemeClr val="accent4"/>
                </a:solidFill>
                <a:latin typeface="HGP創英角ｺﾞｼｯｸUB" pitchFamily="50" charset="-128"/>
                <a:ea typeface="HGP創英角ｺﾞｼｯｸUB" pitchFamily="50" charset="-128"/>
              </a:rPr>
              <a:t>rikkyo_research</a:t>
            </a:r>
            <a:r>
              <a:rPr lang="ja-JP" altLang="en-US" sz="1400" b="1" dirty="0" smtClean="0">
                <a:solidFill>
                  <a:schemeClr val="accent4"/>
                </a:solidFill>
                <a:latin typeface="HGP創英角ｺﾞｼｯｸUB" pitchFamily="50" charset="-128"/>
                <a:ea typeface="HGP創英角ｺﾞｼｯｸUB" pitchFamily="50" charset="-128"/>
              </a:rPr>
              <a:t>≫</a:t>
            </a:r>
            <a:endParaRPr lang="ja-JP" altLang="en-US" sz="1400" dirty="0" smtClean="0">
              <a:solidFill>
                <a:schemeClr val="accent4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0" y="4283968"/>
            <a:ext cx="685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　</a:t>
            </a:r>
            <a:r>
              <a:rPr lang="ja-JP" altLang="en-US" sz="16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◆　講師プレゼン </a:t>
            </a:r>
            <a:r>
              <a:rPr lang="ja-JP" altLang="en-US" sz="14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「民間助成財団研究助成資金の獲得の方法とバックグラウンド情報」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　◇　質疑応答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　◆　寸劇を通してみる 「民間助成財団へのアプローチの方法」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　◇　「良い申請書を書くための頭の体操</a:t>
            </a:r>
            <a:r>
              <a:rPr lang="en-US" altLang="ja-JP" sz="16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-</a:t>
            </a:r>
            <a:r>
              <a:rPr lang="ja-JP" altLang="en-US" sz="16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課題、方法、成果を考えながら」</a:t>
            </a:r>
            <a:endParaRPr lang="en-US" altLang="ja-JP" sz="1600" dirty="0" smtClean="0">
              <a:latin typeface="HGP創英角ｺﾞｼｯｸUB" pitchFamily="50" charset="-128"/>
              <a:ea typeface="HGP創英角ｺﾞｼｯｸUB" pitchFamily="50" charset="-128"/>
              <a:cs typeface="ＭＳ Ｐゴシック" pitchFamily="50" charset="-128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　　　　　　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ワークシート</a:t>
            </a:r>
            <a:r>
              <a:rPr lang="ja-JP" altLang="en-US" sz="120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を作成、提出いただきますと、講師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による個別添削指導を受けることができます。</a:t>
            </a:r>
            <a:endParaRPr lang="en-US" altLang="ja-JP" sz="1200" dirty="0" smtClean="0">
              <a:latin typeface="HGP創英角ｺﾞｼｯｸUB" pitchFamily="50" charset="-128"/>
              <a:ea typeface="HGP創英角ｺﾞｼｯｸUB" pitchFamily="50" charset="-128"/>
              <a:cs typeface="ＭＳ Ｐゴシック" pitchFamily="50" charset="-128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　　　　　　（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※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ＭＳ Ｐゴシック" pitchFamily="50" charset="-128"/>
              </a:rPr>
              <a:t>ワークシートはホームページ、またはリサーチ・イニシアティブセンターで配布しています。）</a:t>
            </a:r>
            <a:endParaRPr lang="en-US" altLang="ja-JP" sz="1200" dirty="0" smtClean="0">
              <a:latin typeface="HGP創英角ｺﾞｼｯｸUB" pitchFamily="50" charset="-128"/>
              <a:ea typeface="HGP創英角ｺﾞｼｯｸUB" pitchFamily="50" charset="-128"/>
              <a:cs typeface="ＭＳ Ｐゴシック" pitchFamily="50" charset="-128"/>
            </a:endParaRPr>
          </a:p>
        </p:txBody>
      </p:sp>
      <p:sp>
        <p:nvSpPr>
          <p:cNvPr id="33" name="角丸四角形 32"/>
          <p:cNvSpPr/>
          <p:nvPr/>
        </p:nvSpPr>
        <p:spPr>
          <a:xfrm>
            <a:off x="116632" y="6444208"/>
            <a:ext cx="6624736" cy="115212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 smtClean="0">
                <a:solidFill>
                  <a:schemeClr val="accent5"/>
                </a:solidFill>
                <a:latin typeface="メイリオ" pitchFamily="50" charset="-128"/>
                <a:ea typeface="メイリオ" pitchFamily="50" charset="-128"/>
              </a:rPr>
              <a:t>講師からのメッセージ</a:t>
            </a:r>
            <a:endParaRPr lang="en-US" altLang="ja-JP" sz="1400" b="1" dirty="0" smtClean="0">
              <a:solidFill>
                <a:schemeClr val="accent5"/>
              </a:solidFill>
              <a:latin typeface="メイリオ" pitchFamily="50" charset="-128"/>
              <a:ea typeface="メイリオ" pitchFamily="50" charset="-128"/>
            </a:endParaRPr>
          </a:p>
          <a:p>
            <a:r>
              <a:rPr lang="ja-JP" altLang="ja-JP" sz="1000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社会に貢献するような研究活動を行うとき、多くの場合資金が必要となります。それを提供するのが、民間助成財団の社会的役割の一つです。ただし、民間助成財団の資金を獲得するためには、具体的なお作法のようなものがあります。それはそんなに難しいものではありませんが、やはり頭と足を使う必要があります。今回のセミナーでは、そのポイントを参加者の皆さまとインタラ</a:t>
            </a:r>
            <a:r>
              <a:rPr lang="ja-JP" altLang="en-US" sz="1000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ク</a:t>
            </a:r>
            <a:r>
              <a:rPr lang="ja-JP" altLang="ja-JP" sz="1000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ティブに学んでいきましょう。よりよくコミュニケートするために、スタッフによる寸劇や頭の体操などの方法も取り入れます</a:t>
            </a:r>
            <a:r>
              <a:rPr lang="ja-JP" altLang="en-US" sz="1000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。</a:t>
            </a:r>
            <a:endParaRPr lang="en-US" altLang="ja-JP" sz="1000" dirty="0" smtClean="0">
              <a:solidFill>
                <a:schemeClr val="tx1"/>
              </a:solidFill>
              <a:latin typeface="メイリオ" pitchFamily="50" charset="-128"/>
              <a:ea typeface="メイリオ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404664" y="107504"/>
            <a:ext cx="2016224" cy="360040"/>
          </a:xfrm>
          <a:prstGeom prst="ellipse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HGP創英角ｺﾞｼｯｸUB" pitchFamily="50" charset="-128"/>
                <a:ea typeface="HGP創英角ｺﾞｼｯｸUB" pitchFamily="50" charset="-128"/>
              </a:rPr>
              <a:t>会場案内図</a:t>
            </a:r>
            <a:endParaRPr kumimoji="1" lang="ja-JP" altLang="en-US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grpSp>
        <p:nvGrpSpPr>
          <p:cNvPr id="12" name="グループ化 21"/>
          <p:cNvGrpSpPr>
            <a:grpSpLocks/>
          </p:cNvGrpSpPr>
          <p:nvPr/>
        </p:nvGrpSpPr>
        <p:grpSpPr bwMode="auto">
          <a:xfrm>
            <a:off x="404813" y="540147"/>
            <a:ext cx="5903912" cy="2879725"/>
            <a:chOff x="404813" y="648653"/>
            <a:chExt cx="5903912" cy="2879725"/>
          </a:xfrm>
        </p:grpSpPr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r="365"/>
            <a:stretch>
              <a:fillRect/>
            </a:stretch>
          </p:blipFill>
          <p:spPr bwMode="auto">
            <a:xfrm>
              <a:off x="404813" y="648653"/>
              <a:ext cx="5903912" cy="2879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" name="グループ化 30"/>
            <p:cNvGrpSpPr>
              <a:grpSpLocks/>
            </p:cNvGrpSpPr>
            <p:nvPr/>
          </p:nvGrpSpPr>
          <p:grpSpPr bwMode="auto">
            <a:xfrm>
              <a:off x="2598737" y="1477331"/>
              <a:ext cx="2466976" cy="641351"/>
              <a:chOff x="2780095" y="1404750"/>
              <a:chExt cx="2590102" cy="641411"/>
            </a:xfrm>
          </p:grpSpPr>
          <p:cxnSp>
            <p:nvCxnSpPr>
              <p:cNvPr id="15" name="直線コネクタ 14"/>
              <p:cNvCxnSpPr/>
              <p:nvPr/>
            </p:nvCxnSpPr>
            <p:spPr>
              <a:xfrm rot="240000">
                <a:off x="4716838" y="1673062"/>
                <a:ext cx="540021" cy="361984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>
                <a:off x="5226858" y="2044573"/>
                <a:ext cx="143339" cy="1588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/>
              <p:cNvCxnSpPr/>
              <p:nvPr/>
            </p:nvCxnSpPr>
            <p:spPr>
              <a:xfrm rot="-480000">
                <a:off x="4283487" y="1404750"/>
                <a:ext cx="201674" cy="144476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 flipV="1">
                <a:off x="3788467" y="1422214"/>
                <a:ext cx="503353" cy="111136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/>
              <p:nvPr/>
            </p:nvCxnSpPr>
            <p:spPr>
              <a:xfrm>
                <a:off x="2780095" y="1622258"/>
                <a:ext cx="576689" cy="1588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コネクタ 19"/>
              <p:cNvCxnSpPr/>
              <p:nvPr/>
            </p:nvCxnSpPr>
            <p:spPr>
              <a:xfrm rot="360000" flipV="1">
                <a:off x="3356784" y="1565102"/>
                <a:ext cx="215008" cy="73032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正方形/長方形 21"/>
          <p:cNvSpPr/>
          <p:nvPr/>
        </p:nvSpPr>
        <p:spPr>
          <a:xfrm>
            <a:off x="332656" y="3779912"/>
            <a:ext cx="6120680" cy="288032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latin typeface="HGP創英角ｺﾞｼｯｸUB" pitchFamily="50" charset="-128"/>
                <a:ea typeface="HGP創英角ｺﾞｼｯｸUB" pitchFamily="50" charset="-128"/>
              </a:rPr>
              <a:t>【</a:t>
            </a:r>
            <a:r>
              <a:rPr kumimoji="1" lang="ja-JP" altLang="en-US" dirty="0" smtClean="0">
                <a:latin typeface="HGP創英角ｺﾞｼｯｸUB" pitchFamily="50" charset="-128"/>
                <a:ea typeface="HGP創英角ｺﾞｼｯｸUB" pitchFamily="50" charset="-128"/>
              </a:rPr>
              <a:t>お申し込み方法</a:t>
            </a:r>
            <a:r>
              <a:rPr kumimoji="1" lang="en-US" altLang="ja-JP" dirty="0" smtClean="0">
                <a:latin typeface="HGP創英角ｺﾞｼｯｸUB" pitchFamily="50" charset="-128"/>
                <a:ea typeface="HGP創英角ｺﾞｼｯｸUB" pitchFamily="50" charset="-128"/>
              </a:rPr>
              <a:t>】</a:t>
            </a:r>
            <a:endParaRPr kumimoji="1" lang="ja-JP" altLang="en-US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16632" y="4084494"/>
            <a:ext cx="6624736" cy="400110"/>
          </a:xfrm>
          <a:prstGeom prst="rect">
            <a:avLst/>
          </a:prstGeom>
          <a:noFill/>
          <a:ln w="6350" cmpd="thinThick">
            <a:noFill/>
            <a:prstDash val="solid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000" dirty="0" smtClean="0">
                <a:latin typeface="メイリオ" pitchFamily="50" charset="-128"/>
                <a:ea typeface="メイリオ" pitchFamily="50" charset="-128"/>
              </a:rPr>
              <a:t>下記の参加</a:t>
            </a:r>
            <a:r>
              <a:rPr lang="ja-JP" altLang="en-US" sz="1000" dirty="0">
                <a:latin typeface="メイリオ" pitchFamily="50" charset="-128"/>
                <a:ea typeface="メイリオ" pitchFamily="50" charset="-128"/>
              </a:rPr>
              <a:t>申込書に</a:t>
            </a:r>
            <a:r>
              <a:rPr lang="ja-JP" altLang="en-US" sz="1000" dirty="0" smtClean="0">
                <a:latin typeface="メイリオ" pitchFamily="50" charset="-128"/>
                <a:ea typeface="メイリオ" pitchFamily="50" charset="-128"/>
              </a:rPr>
              <a:t>記載されている必要</a:t>
            </a:r>
            <a:r>
              <a:rPr lang="ja-JP" altLang="en-US" sz="1000" dirty="0">
                <a:latin typeface="メイリオ" pitchFamily="50" charset="-128"/>
                <a:ea typeface="メイリオ" pitchFamily="50" charset="-128"/>
              </a:rPr>
              <a:t>事項をメール本文に</a:t>
            </a:r>
            <a:r>
              <a:rPr lang="ja-JP" altLang="en-US" sz="1000" dirty="0" smtClean="0">
                <a:latin typeface="メイリオ" pitchFamily="50" charset="-128"/>
                <a:ea typeface="メイリオ" pitchFamily="50" charset="-128"/>
              </a:rPr>
              <a:t>記載いただくか、</a:t>
            </a:r>
            <a:endParaRPr lang="en-US" altLang="ja-JP" sz="1000" dirty="0" smtClean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1000" dirty="0" smtClean="0">
                <a:latin typeface="メイリオ" pitchFamily="50" charset="-128"/>
                <a:ea typeface="メイリオ" pitchFamily="50" charset="-128"/>
              </a:rPr>
              <a:t>ご記入済の参加申込書の電子ファイルをメールに添付し、</a:t>
            </a:r>
            <a:r>
              <a:rPr lang="en-US" altLang="ja-JP" sz="1000" b="1" dirty="0" smtClean="0">
                <a:solidFill>
                  <a:srgbClr val="0000FF"/>
                </a:solidFill>
                <a:latin typeface="メイリオ" pitchFamily="50" charset="-128"/>
                <a:ea typeface="メイリオ" pitchFamily="50" charset="-128"/>
              </a:rPr>
              <a:t>research-koho@rikkyo.ac.jp</a:t>
            </a:r>
            <a:r>
              <a:rPr lang="ja-JP" altLang="en-US" sz="1000" b="1" dirty="0" smtClean="0">
                <a:solidFill>
                  <a:srgbClr val="0000FF"/>
                </a:solidFill>
                <a:latin typeface="メイリオ" pitchFamily="50" charset="-128"/>
                <a:ea typeface="メイリオ" pitchFamily="50" charset="-128"/>
              </a:rPr>
              <a:t>　</a:t>
            </a:r>
            <a:r>
              <a:rPr lang="ja-JP" altLang="en-US" sz="1000" dirty="0" err="1" smtClean="0">
                <a:latin typeface="メイリオ" pitchFamily="50" charset="-128"/>
                <a:ea typeface="メイリオ" pitchFamily="50" charset="-128"/>
              </a:rPr>
              <a:t>までご送</a:t>
            </a:r>
            <a:r>
              <a:rPr lang="ja-JP" altLang="en-US" sz="1000" dirty="0" smtClean="0">
                <a:latin typeface="メイリオ" pitchFamily="50" charset="-128"/>
                <a:ea typeface="メイリオ" pitchFamily="50" charset="-128"/>
              </a:rPr>
              <a:t>信</a:t>
            </a:r>
            <a:r>
              <a:rPr lang="ja-JP" altLang="en-US" sz="1000" dirty="0">
                <a:latin typeface="メイリオ" pitchFamily="50" charset="-128"/>
                <a:ea typeface="メイリオ" pitchFamily="50" charset="-128"/>
              </a:rPr>
              <a:t>下さい。</a:t>
            </a:r>
          </a:p>
        </p:txBody>
      </p:sp>
      <p:cxnSp>
        <p:nvCxnSpPr>
          <p:cNvPr id="24" name="直線コネクタ 23"/>
          <p:cNvCxnSpPr/>
          <p:nvPr/>
        </p:nvCxnSpPr>
        <p:spPr>
          <a:xfrm>
            <a:off x="188913" y="5506516"/>
            <a:ext cx="6480175" cy="1588"/>
          </a:xfrm>
          <a:prstGeom prst="line">
            <a:avLst/>
          </a:prstGeom>
          <a:ln w="63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37"/>
          <p:cNvSpPr txBox="1">
            <a:spLocks noChangeArrowheads="1"/>
          </p:cNvSpPr>
          <p:nvPr/>
        </p:nvSpPr>
        <p:spPr bwMode="auto">
          <a:xfrm>
            <a:off x="1196752" y="5550495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</a:rPr>
              <a:t>競争的研究資金獲得連続セミナー　第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</a:rPr>
              <a:t>2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</a:rPr>
              <a:t>回</a:t>
            </a:r>
            <a:endParaRPr lang="en-US" altLang="ja-JP" sz="1200" dirty="0"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/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</a:rPr>
              <a:t>「民間助成財団研究助成資金の獲得に向けて」　参加</a:t>
            </a:r>
            <a:r>
              <a:rPr lang="ja-JP" altLang="en-US" sz="1200" dirty="0">
                <a:latin typeface="HGP創英角ｺﾞｼｯｸUB" pitchFamily="50" charset="-128"/>
                <a:ea typeface="HGP創英角ｺﾞｼｯｸUB" pitchFamily="50" charset="-128"/>
              </a:rPr>
              <a:t>申込書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260648" y="6012160"/>
            <a:ext cx="3240360" cy="216024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</a:rPr>
              <a:t>立教大学リサーチ・イニシアティブセンター行</a:t>
            </a:r>
            <a:endParaRPr kumimoji="1" lang="ja-JP" altLang="en-US" sz="120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157788" y="6046192"/>
            <a:ext cx="170021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050" b="1" dirty="0" smtClean="0">
                <a:latin typeface="メイリオ" pitchFamily="50" charset="-128"/>
                <a:ea typeface="メイリオ" pitchFamily="50" charset="-128"/>
              </a:rPr>
              <a:t>2011</a:t>
            </a:r>
            <a:r>
              <a:rPr lang="ja-JP" altLang="en-US" sz="1050" b="1" dirty="0" smtClean="0">
                <a:latin typeface="メイリオ" pitchFamily="50" charset="-128"/>
                <a:ea typeface="メイリオ" pitchFamily="50" charset="-128"/>
              </a:rPr>
              <a:t>年</a:t>
            </a:r>
            <a:r>
              <a:rPr lang="ja-JP" altLang="en-US" sz="1050" b="1" dirty="0">
                <a:latin typeface="メイリオ" pitchFamily="50" charset="-128"/>
                <a:ea typeface="メイリオ" pitchFamily="50" charset="-128"/>
              </a:rPr>
              <a:t>　 　月　 　日</a:t>
            </a:r>
          </a:p>
        </p:txBody>
      </p:sp>
      <p:graphicFrame>
        <p:nvGraphicFramePr>
          <p:cNvPr id="28" name="表 27"/>
          <p:cNvGraphicFramePr>
            <a:graphicFrameLocks noGrp="1"/>
          </p:cNvGraphicFramePr>
          <p:nvPr/>
        </p:nvGraphicFramePr>
        <p:xfrm>
          <a:off x="115888" y="6265873"/>
          <a:ext cx="6624734" cy="2482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59"/>
                <a:gridCol w="1796927"/>
                <a:gridCol w="1228450"/>
                <a:gridCol w="2159198"/>
              </a:tblGrid>
              <a:tr h="28803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参加者氏名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大学・機関名／所属部署名・役職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ＴＥＬ／ＦＡＸ／Ｅ</a:t>
                      </a:r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-</a:t>
                      </a:r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ｍａｉｌ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（所属部署名）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（役職）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　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（所属部署名）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（役職）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　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（所属部署名）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（役職）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メイリオ" pitchFamily="50" charset="-128"/>
                          <a:ea typeface="メイリオ" pitchFamily="50" charset="-128"/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メイリオ" pitchFamily="50" charset="-128"/>
                        <a:ea typeface="メイリオ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" name="正方形/長方形 29"/>
          <p:cNvSpPr/>
          <p:nvPr/>
        </p:nvSpPr>
        <p:spPr>
          <a:xfrm>
            <a:off x="0" y="8892480"/>
            <a:ext cx="6858000" cy="25152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宛先 ： </a:t>
            </a:r>
            <a:r>
              <a:rPr lang="en-US" altLang="ja-JP" sz="1600" b="1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research-koho@rikkyo.ac.jp</a:t>
            </a:r>
          </a:p>
        </p:txBody>
      </p:sp>
      <p:sp>
        <p:nvSpPr>
          <p:cNvPr id="31" name="テキスト ボックス 45"/>
          <p:cNvSpPr txBox="1">
            <a:spLocks noChangeArrowheads="1"/>
          </p:cNvSpPr>
          <p:nvPr/>
        </p:nvSpPr>
        <p:spPr bwMode="auto">
          <a:xfrm>
            <a:off x="0" y="8892480"/>
            <a:ext cx="6858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ctr"/>
            <a:endParaRPr lang="en-US" altLang="ja-JP" sz="1400" b="1" dirty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1" name="下矢印吹き出し 20"/>
          <p:cNvSpPr/>
          <p:nvPr/>
        </p:nvSpPr>
        <p:spPr>
          <a:xfrm>
            <a:off x="1341438" y="2079625"/>
            <a:ext cx="1150937" cy="241300"/>
          </a:xfrm>
          <a:prstGeom prst="downArrowCallout">
            <a:avLst>
              <a:gd name="adj1" fmla="val 25000"/>
              <a:gd name="adj2" fmla="val 25000"/>
              <a:gd name="adj3" fmla="val 40211"/>
              <a:gd name="adj4" fmla="val 59789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HGSｺﾞｼｯｸM" pitchFamily="50" charset="-128"/>
                <a:ea typeface="HGSｺﾞｼｯｸM" pitchFamily="50" charset="-128"/>
              </a:rPr>
              <a:t>キャンパスマップ</a:t>
            </a:r>
          </a:p>
        </p:txBody>
      </p:sp>
      <p:grpSp>
        <p:nvGrpSpPr>
          <p:cNvPr id="29" name="グループ化 23"/>
          <p:cNvGrpSpPr>
            <a:grpSpLocks/>
          </p:cNvGrpSpPr>
          <p:nvPr/>
        </p:nvGrpSpPr>
        <p:grpSpPr bwMode="auto">
          <a:xfrm>
            <a:off x="115888" y="2339975"/>
            <a:ext cx="3673475" cy="1200150"/>
            <a:chOff x="260648" y="2411760"/>
            <a:chExt cx="3672905" cy="1200150"/>
          </a:xfrm>
        </p:grpSpPr>
        <p:pic>
          <p:nvPicPr>
            <p:cNvPr id="32" name="図 2" descr="img-campusmap_001.gif"/>
            <p:cNvPicPr>
              <a:picLocks noChangeAspect="1"/>
            </p:cNvPicPr>
            <p:nvPr/>
          </p:nvPicPr>
          <p:blipFill>
            <a:blip r:embed="rId3" cstate="print"/>
            <a:srcRect l="36749" t="36938" r="1701" b="35707"/>
            <a:stretch>
              <a:fillRect/>
            </a:stretch>
          </p:blipFill>
          <p:spPr bwMode="auto">
            <a:xfrm>
              <a:off x="260648" y="2411760"/>
              <a:ext cx="3672905" cy="120015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33" name="円/楕円 32"/>
            <p:cNvSpPr/>
            <p:nvPr/>
          </p:nvSpPr>
          <p:spPr>
            <a:xfrm>
              <a:off x="478101" y="2700685"/>
              <a:ext cx="719026" cy="6477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3860800" y="3419475"/>
            <a:ext cx="216048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050" dirty="0">
                <a:latin typeface="メイリオ" pitchFamily="50" charset="-128"/>
                <a:ea typeface="メイリオ" pitchFamily="50" charset="-128"/>
              </a:rPr>
              <a:t>●池袋駅西口より徒歩約７分</a:t>
            </a:r>
            <a:endParaRPr lang="en-US" altLang="ja-JP" sz="1050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04664" y="4427984"/>
            <a:ext cx="5832648" cy="369332"/>
          </a:xfrm>
          <a:prstGeom prst="rect">
            <a:avLst/>
          </a:prstGeom>
          <a:noFill/>
          <a:ln w="6350" cmpd="thinThick">
            <a:noFill/>
            <a:prstDash val="solid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900" dirty="0" smtClean="0">
                <a:latin typeface="メイリオ" pitchFamily="50" charset="-128"/>
                <a:ea typeface="メイリオ" pitchFamily="50" charset="-128"/>
              </a:rPr>
              <a:t>※</a:t>
            </a:r>
            <a:r>
              <a:rPr lang="ja-JP" altLang="en-US" sz="900" u="sng" dirty="0" smtClean="0">
                <a:latin typeface="メイリオ" pitchFamily="50" charset="-128"/>
                <a:ea typeface="メイリオ" pitchFamily="50" charset="-128"/>
              </a:rPr>
              <a:t>お申込いただいた方には、受付確認を</a:t>
            </a:r>
            <a:r>
              <a:rPr lang="en-US" altLang="ja-JP" sz="900" u="sng" dirty="0" smtClean="0">
                <a:latin typeface="メイリオ" pitchFamily="50" charset="-128"/>
                <a:ea typeface="メイリオ" pitchFamily="50" charset="-128"/>
              </a:rPr>
              <a:t>E-mail</a:t>
            </a:r>
            <a:r>
              <a:rPr lang="ja-JP" altLang="en-US" sz="900" u="sng" dirty="0" err="1" smtClean="0">
                <a:latin typeface="メイリオ" pitchFamily="50" charset="-128"/>
                <a:ea typeface="メイリオ" pitchFamily="50" charset="-128"/>
              </a:rPr>
              <a:t>にて</a:t>
            </a:r>
            <a:r>
              <a:rPr lang="ja-JP" altLang="en-US" sz="900" u="sng" dirty="0" smtClean="0">
                <a:latin typeface="メイリオ" pitchFamily="50" charset="-128"/>
                <a:ea typeface="メイリオ" pitchFamily="50" charset="-128"/>
              </a:rPr>
              <a:t>ご連絡いたします。</a:t>
            </a:r>
            <a:endParaRPr lang="en-US" altLang="ja-JP" sz="900" u="sng" dirty="0" smtClean="0">
              <a:latin typeface="メイリオ" pitchFamily="50" charset="-128"/>
              <a:ea typeface="メイリオ" pitchFamily="50" charset="-128"/>
            </a:endParaRPr>
          </a:p>
          <a:p>
            <a:pPr>
              <a:defRPr/>
            </a:pPr>
            <a:r>
              <a:rPr lang="ja-JP" altLang="en-US" sz="900" dirty="0" smtClean="0">
                <a:latin typeface="メイリオ" pitchFamily="50" charset="-128"/>
                <a:ea typeface="メイリオ" pitchFamily="50" charset="-128"/>
              </a:rPr>
              <a:t>　　</a:t>
            </a:r>
            <a:r>
              <a:rPr lang="ja-JP" altLang="en-US" sz="900" u="sng" dirty="0" smtClean="0">
                <a:latin typeface="メイリオ" pitchFamily="50" charset="-128"/>
                <a:ea typeface="メイリオ" pitchFamily="50" charset="-128"/>
              </a:rPr>
              <a:t>数日たっても連絡がない場合は、お手数ですがリサーチ・イニシアティブセンターまでお問合せください。</a:t>
            </a:r>
            <a:endParaRPr lang="ja-JP" altLang="en-US" sz="900" u="sng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6" name="角丸四角形 35"/>
          <p:cNvSpPr/>
          <p:nvPr/>
        </p:nvSpPr>
        <p:spPr>
          <a:xfrm>
            <a:off x="72008" y="4932040"/>
            <a:ext cx="6741368" cy="432048"/>
          </a:xfrm>
          <a:prstGeom prst="roundRect">
            <a:avLst/>
          </a:prstGeom>
          <a:noFill/>
          <a:ln w="38100">
            <a:solidFill>
              <a:srgbClr val="9966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50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ワークシートはホームページよりダウンロードし、作成したものを上記の参加申込と同じアドレス宛に</a:t>
            </a:r>
            <a:endParaRPr lang="en-US" altLang="ja-JP" sz="1050" dirty="0" smtClean="0">
              <a:solidFill>
                <a:schemeClr val="tx1"/>
              </a:solidFill>
              <a:latin typeface="メイリオ" pitchFamily="50" charset="-128"/>
              <a:ea typeface="メイリオ" pitchFamily="50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ご送付ください。</a:t>
            </a:r>
            <a:r>
              <a:rPr lang="en-US" altLang="ja-JP" sz="1050" b="1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【</a:t>
            </a:r>
            <a:r>
              <a:rPr lang="ja-JP" altLang="en-US" sz="1050" b="1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提出期限：</a:t>
            </a:r>
            <a:r>
              <a:rPr lang="en-US" altLang="ja-JP" sz="1050" b="1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10</a:t>
            </a:r>
            <a:r>
              <a:rPr lang="ja-JP" altLang="en-US" sz="1050" b="1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月</a:t>
            </a:r>
            <a:r>
              <a:rPr lang="en-US" altLang="ja-JP" sz="1050" b="1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26</a:t>
            </a:r>
            <a:r>
              <a:rPr lang="ja-JP" altLang="en-US" sz="1050" b="1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日（水）正午</a:t>
            </a:r>
            <a:r>
              <a:rPr lang="en-US" altLang="ja-JP" sz="1050" b="1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】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</a:rPr>
              <a:t>（当日ご持参いただいても構いません。）</a:t>
            </a:r>
            <a:endParaRPr kumimoji="1" lang="ja-JP" altLang="en-US" sz="1050" dirty="0">
              <a:solidFill>
                <a:schemeClr val="tx1"/>
              </a:solidFill>
              <a:latin typeface="メイリオ" pitchFamily="50" charset="-128"/>
              <a:ea typeface="メイリオ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357</Words>
  <Application>Microsoft Office PowerPoint</Application>
  <PresentationFormat>画面に合わせる (4:3)</PresentationFormat>
  <Paragraphs>62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立教大学・公益財団法人助成財団センター共催 　　競争的研究資金獲得連続セミナー　第2回</vt:lpstr>
      <vt:lpstr>スライド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立教大学主催　研究者向け競争的研究資金獲得連続セミナー</dc:title>
  <dc:creator>佐々木　さやか</dc:creator>
  <cp:lastModifiedBy>rikkyo</cp:lastModifiedBy>
  <cp:revision>110</cp:revision>
  <dcterms:created xsi:type="dcterms:W3CDTF">2011-05-30T07:20:51Z</dcterms:created>
  <dcterms:modified xsi:type="dcterms:W3CDTF">2011-09-30T06:36:18Z</dcterms:modified>
</cp:coreProperties>
</file>