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</p:sldIdLst>
  <p:sldSz cx="6858000" cy="9144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64" y="14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2012/11/12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esearch-koho@rikkyo.ac.j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 rot="21202472">
            <a:off x="-26174" y="584525"/>
            <a:ext cx="7007046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ja-JP" altLang="en-US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小塚明朝 Pro H" pitchFamily="18" charset="-128"/>
                <a:ea typeface="小塚明朝 Pro H" pitchFamily="18" charset="-128"/>
              </a:rPr>
              <a:t>研究費の獲得に向けて！</a:t>
            </a:r>
            <a:endParaRPr lang="en-US" altLang="ja-JP" sz="40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小塚明朝 Pro H" pitchFamily="18" charset="-128"/>
              <a:ea typeface="小塚明朝 Pro H" pitchFamily="18" charset="-128"/>
            </a:endParaRPr>
          </a:p>
          <a:p>
            <a:r>
              <a:rPr lang="ja-JP" alt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小塚明朝 Pro H" pitchFamily="18" charset="-128"/>
                <a:ea typeface="小塚明朝 Pro H" pitchFamily="18" charset="-128"/>
              </a:rPr>
              <a:t>～民間助成財団の研究助成資金への申請～</a:t>
            </a:r>
            <a:endParaRPr lang="ja-JP" altLang="en-US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小塚明朝 Pro H" pitchFamily="18" charset="-128"/>
              <a:ea typeface="小塚明朝 Pro H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861048" y="1746265"/>
            <a:ext cx="29523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600" dirty="0" smtClean="0">
                <a:latin typeface="小塚ゴシック Pro B" pitchFamily="34" charset="-128"/>
                <a:ea typeface="小塚ゴシック Pro B" pitchFamily="34" charset="-128"/>
              </a:rPr>
              <a:t>2012</a:t>
            </a:r>
            <a:r>
              <a:rPr kumimoji="1" lang="ja-JP" altLang="en-US" sz="1600" dirty="0" smtClean="0">
                <a:latin typeface="小塚ゴシック Pro B" pitchFamily="34" charset="-128"/>
                <a:ea typeface="小塚ゴシック Pro B" pitchFamily="34" charset="-128"/>
              </a:rPr>
              <a:t>年</a:t>
            </a:r>
            <a:r>
              <a:rPr kumimoji="1" lang="en-US" altLang="ja-JP" sz="2800" dirty="0" smtClean="0">
                <a:latin typeface="小塚ゴシック Pro B" pitchFamily="34" charset="-128"/>
                <a:ea typeface="小塚ゴシック Pro B" pitchFamily="34" charset="-128"/>
              </a:rPr>
              <a:t>12</a:t>
            </a:r>
            <a:r>
              <a:rPr kumimoji="1"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月</a:t>
            </a:r>
            <a:r>
              <a:rPr kumimoji="1" lang="en-US" altLang="ja-JP" sz="2800" dirty="0" smtClean="0">
                <a:latin typeface="小塚ゴシック Pro B" pitchFamily="34" charset="-128"/>
                <a:ea typeface="小塚ゴシック Pro B" pitchFamily="34" charset="-128"/>
              </a:rPr>
              <a:t>15</a:t>
            </a:r>
            <a:r>
              <a:rPr kumimoji="1" lang="ja-JP" altLang="en-US" sz="2800" dirty="0" smtClean="0">
                <a:latin typeface="小塚ゴシック Pro B" pitchFamily="34" charset="-128"/>
                <a:ea typeface="小塚ゴシック Pro B" pitchFamily="34" charset="-128"/>
              </a:rPr>
              <a:t>日</a:t>
            </a:r>
            <a:r>
              <a:rPr kumimoji="1" lang="en-US" altLang="ja-JP" sz="1600" dirty="0" smtClean="0">
                <a:latin typeface="小塚ゴシック Pro B" pitchFamily="34" charset="-128"/>
                <a:ea typeface="小塚ゴシック Pro B" pitchFamily="34" charset="-128"/>
              </a:rPr>
              <a:t>(</a:t>
            </a:r>
            <a:r>
              <a:rPr kumimoji="1" lang="ja-JP" altLang="en-US" sz="1600" dirty="0" smtClean="0">
                <a:latin typeface="小塚ゴシック Pro B" pitchFamily="34" charset="-128"/>
                <a:ea typeface="小塚ゴシック Pro B" pitchFamily="34" charset="-128"/>
              </a:rPr>
              <a:t>土</a:t>
            </a:r>
            <a:r>
              <a:rPr lang="en-US" altLang="ja-JP" sz="1600" dirty="0">
                <a:latin typeface="小塚ゴシック Pro B" pitchFamily="34" charset="-128"/>
                <a:ea typeface="小塚ゴシック Pro B" pitchFamily="34" charset="-128"/>
              </a:rPr>
              <a:t>)</a:t>
            </a:r>
            <a:endParaRPr kumimoji="1" lang="en-US" altLang="ja-JP" sz="1600" dirty="0" smtClean="0">
              <a:latin typeface="小塚ゴシック Pro B" pitchFamily="34" charset="-128"/>
              <a:ea typeface="小塚ゴシック Pro B" pitchFamily="34" charset="-128"/>
            </a:endParaRPr>
          </a:p>
          <a:p>
            <a:pPr algn="r"/>
            <a:r>
              <a:rPr kumimoji="1" lang="ja-JP" altLang="en-US" dirty="0" smtClean="0">
                <a:latin typeface="小塚ゴシック Pro B" pitchFamily="34" charset="-128"/>
                <a:ea typeface="小塚ゴシック Pro B" pitchFamily="34" charset="-128"/>
              </a:rPr>
              <a:t>　　　　</a:t>
            </a:r>
            <a:r>
              <a:rPr lang="en-US" altLang="ja-JP" dirty="0" smtClean="0">
                <a:latin typeface="小塚ゴシック Pro B" pitchFamily="34" charset="-128"/>
                <a:ea typeface="小塚ゴシック Pro B" pitchFamily="34" charset="-128"/>
              </a:rPr>
              <a:t>13</a:t>
            </a:r>
            <a:r>
              <a:rPr kumimoji="1" lang="ja-JP" altLang="en-US" dirty="0" smtClean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kumimoji="1" lang="en-US" altLang="ja-JP" dirty="0" smtClean="0"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dirty="0" smtClean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dirty="0" smtClean="0">
                <a:latin typeface="小塚ゴシック Pro B" pitchFamily="34" charset="-128"/>
                <a:ea typeface="小塚ゴシック Pro B" pitchFamily="34" charset="-128"/>
              </a:rPr>
              <a:t>16</a:t>
            </a:r>
            <a:r>
              <a:rPr lang="ja-JP" altLang="en-US" dirty="0" smtClean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dirty="0" smtClean="0">
                <a:latin typeface="小塚ゴシック Pro B" pitchFamily="34" charset="-128"/>
                <a:ea typeface="小塚ゴシック Pro B" pitchFamily="34" charset="-128"/>
              </a:rPr>
              <a:t>30</a:t>
            </a:r>
          </a:p>
          <a:p>
            <a:pPr algn="r"/>
            <a:r>
              <a:rPr lang="ja-JP" altLang="en-US" sz="1200" dirty="0" smtClean="0">
                <a:latin typeface="小塚ゴシック Pro B" pitchFamily="34" charset="-128"/>
                <a:ea typeface="小塚ゴシック Pro B" pitchFamily="34" charset="-128"/>
              </a:rPr>
              <a:t>＠立教大学 池袋キャンパス</a:t>
            </a:r>
            <a:endParaRPr lang="en-US" altLang="ja-JP" sz="1200" dirty="0" smtClean="0">
              <a:latin typeface="小塚ゴシック Pro B" pitchFamily="34" charset="-128"/>
              <a:ea typeface="小塚ゴシック Pro B" pitchFamily="34" charset="-128"/>
            </a:endParaRPr>
          </a:p>
          <a:p>
            <a:pPr algn="r"/>
            <a:r>
              <a:rPr lang="ja-JP" altLang="en-US" sz="1200" dirty="0" smtClean="0">
                <a:latin typeface="小塚ゴシック Pro B" pitchFamily="34" charset="-128"/>
                <a:ea typeface="小塚ゴシック Pro B" pitchFamily="34" charset="-128"/>
              </a:rPr>
              <a:t>　</a:t>
            </a:r>
            <a:r>
              <a:rPr lang="en-US" altLang="ja-JP" sz="1200" dirty="0" smtClean="0">
                <a:latin typeface="小塚ゴシック Pro B" pitchFamily="34" charset="-128"/>
                <a:ea typeface="小塚ゴシック Pro B" pitchFamily="34" charset="-128"/>
              </a:rPr>
              <a:t>12</a:t>
            </a:r>
            <a:r>
              <a:rPr lang="ja-JP" altLang="en-US" sz="1200" dirty="0" smtClean="0">
                <a:latin typeface="小塚ゴシック Pro B" pitchFamily="34" charset="-128"/>
                <a:ea typeface="小塚ゴシック Pro B" pitchFamily="34" charset="-128"/>
              </a:rPr>
              <a:t>号館</a:t>
            </a:r>
            <a:r>
              <a:rPr lang="en-US" altLang="ja-JP" sz="1200" dirty="0" smtClean="0">
                <a:latin typeface="小塚ゴシック Pro B" pitchFamily="34" charset="-128"/>
                <a:ea typeface="小塚ゴシック Pro B" pitchFamily="34" charset="-128"/>
              </a:rPr>
              <a:t>2</a:t>
            </a:r>
            <a:r>
              <a:rPr lang="ja-JP" altLang="en-US" sz="1200" dirty="0" smtClean="0">
                <a:latin typeface="小塚ゴシック Pro B" pitchFamily="34" charset="-128"/>
                <a:ea typeface="小塚ゴシック Pro B" pitchFamily="34" charset="-128"/>
              </a:rPr>
              <a:t>階</a:t>
            </a:r>
            <a:r>
              <a:rPr lang="ja-JP" altLang="en-US" sz="1200" dirty="0">
                <a:latin typeface="小塚ゴシック Pro B" pitchFamily="34" charset="-128"/>
                <a:ea typeface="小塚ゴシック Pro B" pitchFamily="34" charset="-128"/>
              </a:rPr>
              <a:t> </a:t>
            </a:r>
            <a:r>
              <a:rPr lang="ja-JP" altLang="en-US" sz="1200" dirty="0" smtClean="0">
                <a:latin typeface="小塚ゴシック Pro B" pitchFamily="34" charset="-128"/>
                <a:ea typeface="小塚ゴシック Pro B" pitchFamily="34" charset="-128"/>
              </a:rPr>
              <a:t>リサーチ・コモンズ</a:t>
            </a:r>
            <a:endParaRPr lang="en-US" altLang="ja-JP" sz="1200" dirty="0" smtClean="0">
              <a:latin typeface="小塚ゴシック Pro B" pitchFamily="34" charset="-128"/>
              <a:ea typeface="小塚ゴシック Pro B" pitchFamily="34" charset="-128"/>
            </a:endParaRPr>
          </a:p>
        </p:txBody>
      </p:sp>
      <p:pic>
        <p:nvPicPr>
          <p:cNvPr id="8" name="Picture 2" descr="I:\pub\リサーチ広報\⑥ツール集\立教大学写真\DSCF3367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2760"/>
          <a:stretch>
            <a:fillRect/>
          </a:stretch>
        </p:blipFill>
        <p:spPr bwMode="auto">
          <a:xfrm>
            <a:off x="0" y="2915816"/>
            <a:ext cx="6858000" cy="53396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3" name="テキスト ボックス 22"/>
          <p:cNvSpPr txBox="1"/>
          <p:nvPr/>
        </p:nvSpPr>
        <p:spPr>
          <a:xfrm>
            <a:off x="-2695" y="8255441"/>
            <a:ext cx="6860696" cy="276999"/>
          </a:xfrm>
          <a:prstGeom prst="rect">
            <a:avLst/>
          </a:prstGeom>
          <a:solidFill>
            <a:schemeClr val="accent1"/>
          </a:solidFill>
          <a:ln w="317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お問い合わせ・お申し込み</a:t>
            </a:r>
            <a:endParaRPr kumimoji="1" lang="en-US" altLang="ja-JP" sz="1200" b="1" dirty="0" smtClean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-27384" y="8541876"/>
            <a:ext cx="6860696" cy="638636"/>
          </a:xfrm>
          <a:prstGeom prst="rect">
            <a:avLst/>
          </a:prstGeom>
          <a:noFill/>
          <a:ln w="31750"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小塚ゴシック Pro M" pitchFamily="34" charset="-128"/>
                <a:ea typeface="小塚ゴシック Pro M" pitchFamily="34" charset="-128"/>
              </a:rPr>
              <a:t>立教大学　リサーチ・イニシアティブセンター</a:t>
            </a:r>
            <a:r>
              <a:rPr kumimoji="1" lang="ja-JP" altLang="en-US" sz="1200" dirty="0" smtClean="0">
                <a:latin typeface="小塚ゴシック Pro M" pitchFamily="34" charset="-128"/>
                <a:ea typeface="小塚ゴシック Pro M" pitchFamily="34" charset="-128"/>
              </a:rPr>
              <a:t>　民間助成財団セミナー担当</a:t>
            </a:r>
            <a:endParaRPr kumimoji="1" lang="en-US" altLang="ja-JP" sz="1200" dirty="0" smtClean="0">
              <a:latin typeface="小塚ゴシック Pro M" pitchFamily="34" charset="-128"/>
              <a:ea typeface="小塚ゴシック Pro M" pitchFamily="34" charset="-128"/>
            </a:endParaRPr>
          </a:p>
          <a:p>
            <a:r>
              <a:rPr kumimoji="1" lang="ja-JP" altLang="en-US" sz="1050" dirty="0" smtClean="0">
                <a:latin typeface="小塚ゴシック Pro M" pitchFamily="34" charset="-128"/>
                <a:ea typeface="小塚ゴシック Pro M" pitchFamily="34" charset="-128"/>
              </a:rPr>
              <a:t>　</a:t>
            </a:r>
            <a:r>
              <a:rPr kumimoji="1"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TEL</a:t>
            </a:r>
            <a:r>
              <a:rPr kumimoji="1" lang="ja-JP" altLang="en-US" sz="1050" dirty="0" smtClean="0">
                <a:latin typeface="小塚ゴシック Pro M" pitchFamily="34" charset="-128"/>
                <a:ea typeface="小塚ゴシック Pro M" pitchFamily="34" charset="-128"/>
              </a:rPr>
              <a:t>：</a:t>
            </a:r>
            <a:r>
              <a:rPr kumimoji="1"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03-3985-</a:t>
            </a:r>
            <a:r>
              <a:rPr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2953</a:t>
            </a:r>
            <a:r>
              <a:rPr lang="ja-JP" altLang="en-US" sz="1050" dirty="0" err="1" smtClean="0">
                <a:latin typeface="小塚ゴシック Pro M" pitchFamily="34" charset="-128"/>
                <a:ea typeface="小塚ゴシック Pro M" pitchFamily="34" charset="-128"/>
              </a:rPr>
              <a:t>、</a:t>
            </a:r>
            <a:r>
              <a:rPr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4360</a:t>
            </a:r>
            <a:r>
              <a:rPr kumimoji="1" lang="ja-JP" altLang="en-US" sz="1050" dirty="0" smtClean="0">
                <a:latin typeface="小塚ゴシック Pro M" pitchFamily="34" charset="-128"/>
                <a:ea typeface="小塚ゴシック Pro M" pitchFamily="34" charset="-128"/>
              </a:rPr>
              <a:t>　</a:t>
            </a:r>
            <a:r>
              <a:rPr kumimoji="1"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FAX</a:t>
            </a:r>
            <a:r>
              <a:rPr kumimoji="1" lang="ja-JP" altLang="en-US" sz="1050" dirty="0" smtClean="0">
                <a:latin typeface="小塚ゴシック Pro M" pitchFamily="34" charset="-128"/>
                <a:ea typeface="小塚ゴシック Pro M" pitchFamily="34" charset="-128"/>
              </a:rPr>
              <a:t>：</a:t>
            </a:r>
            <a:r>
              <a:rPr kumimoji="1"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03-3985-2458</a:t>
            </a:r>
            <a:r>
              <a:rPr kumimoji="1" lang="ja-JP" altLang="en-US" sz="1050" dirty="0" smtClean="0">
                <a:latin typeface="小塚ゴシック Pro M" pitchFamily="34" charset="-128"/>
                <a:ea typeface="小塚ゴシック Pro M" pitchFamily="34" charset="-128"/>
              </a:rPr>
              <a:t>　</a:t>
            </a:r>
            <a:r>
              <a:rPr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E-mail</a:t>
            </a:r>
            <a:r>
              <a:rPr lang="ja-JP" altLang="en-US" sz="1050" dirty="0">
                <a:latin typeface="小塚ゴシック Pro M" pitchFamily="34" charset="-128"/>
                <a:ea typeface="小塚ゴシック Pro M" pitchFamily="34" charset="-128"/>
              </a:rPr>
              <a:t>：</a:t>
            </a:r>
            <a:r>
              <a:rPr lang="en-US" altLang="ja-JP" sz="1050" dirty="0" smtClean="0">
                <a:latin typeface="小塚ゴシック Pro M" pitchFamily="34" charset="-128"/>
                <a:ea typeface="小塚ゴシック Pro M" pitchFamily="34" charset="-128"/>
                <a:hlinkClick r:id="rId3"/>
              </a:rPr>
              <a:t>research-koho@rikkyo.ac.jp</a:t>
            </a:r>
            <a:endParaRPr lang="en-US" altLang="ja-JP" sz="1050" dirty="0" smtClean="0">
              <a:latin typeface="小塚ゴシック Pro M" pitchFamily="34" charset="-128"/>
              <a:ea typeface="小塚ゴシック Pro M" pitchFamily="34" charset="-128"/>
            </a:endParaRPr>
          </a:p>
          <a:p>
            <a:r>
              <a:rPr lang="ja-JP" altLang="en-US" sz="1050" dirty="0">
                <a:latin typeface="小塚ゴシック Pro M" pitchFamily="34" charset="-128"/>
                <a:ea typeface="小塚ゴシック Pro M" pitchFamily="34" charset="-128"/>
              </a:rPr>
              <a:t>　</a:t>
            </a:r>
            <a:r>
              <a:rPr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HP</a:t>
            </a:r>
            <a:r>
              <a:rPr lang="ja-JP" altLang="en-US" sz="1050" dirty="0">
                <a:latin typeface="小塚ゴシック Pro M" pitchFamily="34" charset="-128"/>
                <a:ea typeface="小塚ゴシック Pro M" pitchFamily="34" charset="-128"/>
              </a:rPr>
              <a:t>：</a:t>
            </a:r>
            <a:r>
              <a:rPr lang="en-US" altLang="ja-JP" sz="1050" dirty="0">
                <a:latin typeface="小塚ゴシック Pro M" pitchFamily="34" charset="-128"/>
                <a:ea typeface="小塚ゴシック Pro M" pitchFamily="34" charset="-128"/>
              </a:rPr>
              <a:t> http://www.rikkyo.ac.jp/research/initiative/initiative_center</a:t>
            </a:r>
            <a:r>
              <a:rPr lang="en-US" altLang="ja-JP" sz="1050" dirty="0" smtClean="0">
                <a:latin typeface="小塚ゴシック Pro M" pitchFamily="34" charset="-128"/>
                <a:ea typeface="小塚ゴシック Pro M" pitchFamily="34" charset="-128"/>
              </a:rPr>
              <a:t>/</a:t>
            </a:r>
            <a:endParaRPr lang="en-US" altLang="ja-JP" sz="1050" dirty="0">
              <a:latin typeface="小塚ゴシック Pro M" pitchFamily="34" charset="-128"/>
              <a:ea typeface="小塚ゴシック Pro M" pitchFamily="34" charset="-128"/>
            </a:endParaRPr>
          </a:p>
        </p:txBody>
      </p:sp>
      <p:sp>
        <p:nvSpPr>
          <p:cNvPr id="9" name="ホームベース 8"/>
          <p:cNvSpPr/>
          <p:nvPr/>
        </p:nvSpPr>
        <p:spPr>
          <a:xfrm>
            <a:off x="180854" y="7092280"/>
            <a:ext cx="511842" cy="24921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講師</a:t>
            </a:r>
            <a:endParaRPr kumimoji="1" lang="ja-JP" altLang="en-US" sz="1000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72008" y="3707904"/>
            <a:ext cx="6741368" cy="3096344"/>
          </a:xfrm>
          <a:prstGeom prst="rect">
            <a:avLst/>
          </a:prstGeom>
          <a:noFill/>
          <a:ln w="38100" cmpd="dbl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　第１部　講演</a:t>
            </a:r>
            <a:endParaRPr lang="en-US" altLang="ja-JP" sz="1400" b="1" dirty="0" smtClean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「</a:t>
            </a:r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民間助成財団研究助成資金の獲得方法</a:t>
            </a:r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と</a:t>
            </a:r>
            <a:endParaRPr lang="en-US" altLang="ja-JP" sz="2000" b="1" dirty="0" smtClean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</a:t>
            </a:r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　　　　　　　　　　　　バックグラウンド</a:t>
            </a:r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情報</a:t>
            </a:r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」</a:t>
            </a:r>
            <a:endParaRPr lang="en-US" altLang="ja-JP" sz="2000" b="1" dirty="0" smtClean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endParaRPr lang="en-US" altLang="ja-JP" sz="200" b="1" dirty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14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　第２部　寸劇</a:t>
            </a:r>
            <a:endParaRPr lang="en-US" altLang="ja-JP" sz="1400" b="1" dirty="0" smtClean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</a:t>
            </a:r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「</a:t>
            </a:r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民間助成財団へのアプローチ方法</a:t>
            </a:r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」</a:t>
            </a:r>
            <a:endParaRPr lang="en-US" altLang="ja-JP" sz="2000" b="1" dirty="0" smtClean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</a:t>
            </a:r>
            <a:r>
              <a:rPr lang="ja-JP" altLang="en-US" sz="11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　監督・脚本・演出：リサーチセンター課長</a:t>
            </a:r>
            <a:endParaRPr lang="en-US" altLang="ja-JP" sz="1100" b="1" dirty="0" smtClean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</a:t>
            </a:r>
            <a:r>
              <a:rPr lang="ja-JP" altLang="en-US" sz="11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　出演：リサーチセンター課長、リサーチセンター課員</a:t>
            </a:r>
            <a:endParaRPr lang="en-US" altLang="ja-JP" sz="1100" b="1" dirty="0" smtClean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endParaRPr lang="en-US" altLang="ja-JP" sz="1000" b="1" dirty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14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　第３部　添削指導</a:t>
            </a:r>
            <a:endParaRPr lang="en-US" altLang="ja-JP" sz="1400" b="1" dirty="0" smtClean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</a:t>
            </a:r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「</a:t>
            </a:r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良い申請書を書くための頭の体操</a:t>
            </a:r>
            <a:endParaRPr lang="en-US" altLang="ja-JP" sz="2000" b="1" dirty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　　　　　　　　　</a:t>
            </a:r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－</a:t>
            </a:r>
            <a:r>
              <a:rPr lang="ja-JP" altLang="en-US" sz="2000" b="1" dirty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課題、方法、成果を考えながら</a:t>
            </a:r>
            <a:r>
              <a:rPr lang="ja-JP" altLang="en-US" sz="2000" b="1" dirty="0" smtClean="0">
                <a:solidFill>
                  <a:schemeClr val="tx1"/>
                </a:solidFill>
                <a:latin typeface="小塚ゴシック Pro B" pitchFamily="34" charset="-128"/>
                <a:ea typeface="小塚ゴシック Pro B" pitchFamily="34" charset="-128"/>
              </a:rPr>
              <a:t>」</a:t>
            </a:r>
            <a:endParaRPr lang="ja-JP" altLang="en-US" sz="2000" b="1" dirty="0">
              <a:solidFill>
                <a:schemeClr val="tx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188640" y="4067944"/>
            <a:ext cx="334203" cy="334203"/>
          </a:xfrm>
          <a:prstGeom prst="ellipse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188640" y="4932040"/>
            <a:ext cx="334203" cy="334203"/>
          </a:xfrm>
          <a:prstGeom prst="ellipse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188640" y="5893981"/>
            <a:ext cx="334203" cy="334203"/>
          </a:xfrm>
          <a:prstGeom prst="ellipse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44348" y="7092280"/>
            <a:ext cx="43688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latin typeface="小塚ゴシック Pro B" pitchFamily="34" charset="-128"/>
                <a:ea typeface="小塚ゴシック Pro B" pitchFamily="34" charset="-128"/>
              </a:rPr>
              <a:t>本多 史朗　氏</a:t>
            </a:r>
            <a:r>
              <a:rPr lang="ja-JP" altLang="en-US" sz="1400" dirty="0" smtClean="0">
                <a:latin typeface="小塚ゴシック Pro B" pitchFamily="34" charset="-128"/>
                <a:ea typeface="小塚ゴシック Pro B" pitchFamily="34" charset="-128"/>
              </a:rPr>
              <a:t>（公益財団法人助成財団センター）</a:t>
            </a:r>
            <a:endParaRPr lang="en-US" altLang="ja-JP" sz="1400" dirty="0" smtClean="0">
              <a:latin typeface="小塚ゴシック Pro B" pitchFamily="34" charset="-128"/>
              <a:ea typeface="小塚ゴシック Pro B" pitchFamily="34" charset="-128"/>
            </a:endParaRPr>
          </a:p>
          <a:p>
            <a:endParaRPr lang="en-US" altLang="ja-JP" sz="1200" dirty="0" smtClean="0"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kumimoji="1" lang="ja-JP" altLang="en-US" sz="1400" dirty="0" smtClean="0">
                <a:latin typeface="小塚ゴシック Pro B" pitchFamily="34" charset="-128"/>
                <a:ea typeface="小塚ゴシック Pro B" pitchFamily="34" charset="-128"/>
              </a:rPr>
              <a:t>研究者、ポストドクター、大学院生、</a:t>
            </a:r>
            <a:endParaRPr kumimoji="1" lang="en-US" altLang="ja-JP" sz="1400" dirty="0" smtClean="0"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1400" dirty="0" smtClean="0">
                <a:latin typeface="小塚ゴシック Pro B" pitchFamily="34" charset="-128"/>
                <a:ea typeface="小塚ゴシック Pro B" pitchFamily="34" charset="-128"/>
              </a:rPr>
              <a:t>研究支援に携わる職員等（学内外を問いません）</a:t>
            </a:r>
            <a:endParaRPr lang="en-US" altLang="ja-JP" sz="1400" dirty="0" smtClean="0"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9" name="ホームベース 18"/>
          <p:cNvSpPr/>
          <p:nvPr/>
        </p:nvSpPr>
        <p:spPr>
          <a:xfrm>
            <a:off x="188640" y="7563147"/>
            <a:ext cx="511842" cy="24921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対象</a:t>
            </a:r>
            <a:endParaRPr kumimoji="1" lang="ja-JP" altLang="en-US" sz="1000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29" name="円形吹き出し 28"/>
          <p:cNvSpPr/>
          <p:nvPr/>
        </p:nvSpPr>
        <p:spPr>
          <a:xfrm rot="21277961">
            <a:off x="4350682" y="5179349"/>
            <a:ext cx="2248100" cy="844598"/>
          </a:xfrm>
          <a:prstGeom prst="wedgeEllipseCallout">
            <a:avLst>
              <a:gd name="adj1" fmla="val -53618"/>
              <a:gd name="adj2" fmla="val -36686"/>
            </a:avLst>
          </a:prstGeom>
          <a:noFill/>
          <a:ln w="38100">
            <a:solidFill>
              <a:srgbClr val="FF7C8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 dirty="0">
              <a:solidFill>
                <a:srgbClr val="FF7C80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 rot="21153715">
            <a:off x="4398187" y="5352015"/>
            <a:ext cx="2080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solidFill>
                  <a:srgbClr val="FF7C80"/>
                </a:solidFill>
                <a:latin typeface="小塚ゴシック Pro B" pitchFamily="34" charset="-128"/>
                <a:ea typeface="小塚ゴシック Pro B" pitchFamily="34" charset="-128"/>
              </a:rPr>
              <a:t>昨年ご好評いただいた</a:t>
            </a:r>
            <a:endParaRPr kumimoji="1" lang="en-US" altLang="ja-JP" sz="1200" dirty="0" smtClean="0">
              <a:solidFill>
                <a:srgbClr val="FF7C80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kumimoji="1" lang="ja-JP" altLang="en-US" sz="1200" dirty="0" smtClean="0">
                <a:solidFill>
                  <a:srgbClr val="FF7C80"/>
                </a:solidFill>
                <a:latin typeface="小塚ゴシック Pro B" pitchFamily="34" charset="-128"/>
                <a:ea typeface="小塚ゴシック Pro B" pitchFamily="34" charset="-128"/>
              </a:rPr>
              <a:t>寸劇を</a:t>
            </a:r>
            <a:r>
              <a:rPr lang="ja-JP" altLang="en-US" sz="1200" dirty="0" smtClean="0">
                <a:solidFill>
                  <a:srgbClr val="FF7C80"/>
                </a:solidFill>
                <a:latin typeface="小塚ゴシック Pro B" pitchFamily="34" charset="-128"/>
                <a:ea typeface="小塚ゴシック Pro B" pitchFamily="34" charset="-128"/>
              </a:rPr>
              <a:t>新たな脚本で</a:t>
            </a:r>
            <a:endParaRPr lang="en-US" altLang="ja-JP" sz="1200" dirty="0" smtClean="0">
              <a:solidFill>
                <a:srgbClr val="FF7C80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1200" dirty="0" smtClean="0">
                <a:solidFill>
                  <a:srgbClr val="FF7C80"/>
                </a:solidFill>
                <a:latin typeface="小塚ゴシック Pro B" pitchFamily="34" charset="-128"/>
                <a:ea typeface="小塚ゴシック Pro B" pitchFamily="34" charset="-128"/>
              </a:rPr>
              <a:t>上演！！</a:t>
            </a:r>
            <a:endParaRPr lang="en-US" altLang="ja-JP" sz="1200" dirty="0" smtClean="0">
              <a:solidFill>
                <a:srgbClr val="FF7C80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0" y="87759"/>
            <a:ext cx="6869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小塚ゴシック Pro B" pitchFamily="34" charset="-128"/>
                <a:ea typeface="小塚ゴシック Pro B" pitchFamily="34" charset="-128"/>
              </a:rPr>
              <a:t>立教</a:t>
            </a:r>
            <a:r>
              <a:rPr lang="ja-JP" altLang="en-US" sz="1400" dirty="0" smtClean="0">
                <a:latin typeface="小塚ゴシック Pro B" pitchFamily="34" charset="-128"/>
                <a:ea typeface="小塚ゴシック Pro B" pitchFamily="34" charset="-128"/>
              </a:rPr>
              <a:t>大学・公益財団法人助成財団センター</a:t>
            </a:r>
            <a:r>
              <a:rPr lang="ja-JP" altLang="en-US" sz="1400" dirty="0">
                <a:latin typeface="小塚ゴシック Pro B" pitchFamily="34" charset="-128"/>
                <a:ea typeface="小塚ゴシック Pro B" pitchFamily="34" charset="-128"/>
              </a:rPr>
              <a:t>主催</a:t>
            </a:r>
            <a:endParaRPr kumimoji="1" lang="ja-JP" altLang="en-US" sz="1400" dirty="0"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72008" y="2483768"/>
            <a:ext cx="666936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 smtClean="0">
                <a:solidFill>
                  <a:schemeClr val="tx2"/>
                </a:solidFill>
                <a:latin typeface="小塚ゴシック Pro H" pitchFamily="34" charset="-128"/>
                <a:ea typeface="小塚ゴシック Pro H" pitchFamily="34" charset="-128"/>
              </a:rPr>
              <a:t>助成金獲得に必要な</a:t>
            </a:r>
            <a:r>
              <a:rPr lang="ja-JP" altLang="en-US" sz="2000" b="1" dirty="0">
                <a:solidFill>
                  <a:schemeClr val="tx2"/>
                </a:solidFill>
                <a:latin typeface="小塚ゴシック Pro H" pitchFamily="34" charset="-128"/>
                <a:ea typeface="小塚ゴシック Pro H" pitchFamily="34" charset="-128"/>
              </a:rPr>
              <a:t>もの</a:t>
            </a:r>
            <a:r>
              <a:rPr lang="ja-JP" altLang="en-US" sz="2000" b="1" dirty="0" smtClean="0">
                <a:solidFill>
                  <a:schemeClr val="tx2"/>
                </a:solidFill>
                <a:latin typeface="小塚ゴシック Pro H" pitchFamily="34" charset="-128"/>
                <a:ea typeface="小塚ゴシック Pro H" pitchFamily="34" charset="-128"/>
              </a:rPr>
              <a:t>、</a:t>
            </a:r>
            <a:endParaRPr lang="en-US" altLang="ja-JP" sz="2000" b="1" dirty="0" smtClean="0">
              <a:solidFill>
                <a:schemeClr val="tx2"/>
              </a:solidFill>
              <a:latin typeface="小塚ゴシック Pro H" pitchFamily="34" charset="-128"/>
              <a:ea typeface="小塚ゴシック Pro H" pitchFamily="34" charset="-128"/>
            </a:endParaRPr>
          </a:p>
          <a:p>
            <a:endParaRPr lang="en-US" altLang="ja-JP" sz="400" b="1" dirty="0" smtClean="0">
              <a:solidFill>
                <a:schemeClr val="tx2"/>
              </a:solidFill>
              <a:latin typeface="小塚ゴシック Pro H" pitchFamily="34" charset="-128"/>
              <a:ea typeface="小塚ゴシック Pro H" pitchFamily="34" charset="-128"/>
            </a:endParaRPr>
          </a:p>
          <a:p>
            <a:r>
              <a:rPr kumimoji="1" lang="ja-JP" altLang="en-US" sz="2000" b="1" dirty="0">
                <a:solidFill>
                  <a:schemeClr val="tx2"/>
                </a:solidFill>
                <a:latin typeface="小塚ゴシック Pro H" pitchFamily="34" charset="-128"/>
                <a:ea typeface="小塚ゴシック Pro H" pitchFamily="34" charset="-128"/>
              </a:rPr>
              <a:t>それは</a:t>
            </a:r>
            <a:r>
              <a:rPr kumimoji="1" lang="ja-JP" altLang="en-US" sz="2000" b="1" dirty="0" smtClean="0">
                <a:solidFill>
                  <a:schemeClr val="tx2"/>
                </a:solidFill>
                <a:latin typeface="小塚ゴシック Pro H" pitchFamily="34" charset="-128"/>
                <a:ea typeface="小塚ゴシック Pro H" pitchFamily="34" charset="-128"/>
              </a:rPr>
              <a:t>一本の筆記用具、一枚の申請書、</a:t>
            </a:r>
            <a:endParaRPr kumimoji="1" lang="en-US" altLang="ja-JP" sz="2000" b="1" dirty="0" smtClean="0">
              <a:solidFill>
                <a:schemeClr val="tx2"/>
              </a:solidFill>
              <a:latin typeface="小塚ゴシック Pro H" pitchFamily="34" charset="-128"/>
              <a:ea typeface="小塚ゴシック Pro H" pitchFamily="34" charset="-128"/>
            </a:endParaRPr>
          </a:p>
          <a:p>
            <a:endParaRPr lang="en-US" altLang="ja-JP" sz="400" b="1" dirty="0">
              <a:solidFill>
                <a:schemeClr val="tx2"/>
              </a:solidFill>
              <a:latin typeface="小塚ゴシック Pro H" pitchFamily="34" charset="-128"/>
              <a:ea typeface="小塚ゴシック Pro H" pitchFamily="34" charset="-128"/>
            </a:endParaRPr>
          </a:p>
          <a:p>
            <a:r>
              <a:rPr kumimoji="1" lang="ja-JP" altLang="en-US" sz="2000" b="1" dirty="0" smtClean="0">
                <a:solidFill>
                  <a:schemeClr val="tx2"/>
                </a:solidFill>
                <a:latin typeface="小塚ゴシック Pro H" pitchFamily="34" charset="-128"/>
                <a:ea typeface="小塚ゴシック Pro H" pitchFamily="34" charset="-128"/>
              </a:rPr>
              <a:t>そしてほんの少しの勇気</a:t>
            </a:r>
            <a:r>
              <a:rPr lang="ja-JP" altLang="en-US" sz="2000" b="1" dirty="0" smtClean="0">
                <a:solidFill>
                  <a:schemeClr val="tx2"/>
                </a:solidFill>
                <a:latin typeface="小塚ゴシック Pro H" pitchFamily="34" charset="-128"/>
                <a:ea typeface="小塚ゴシック Pro H" pitchFamily="34" charset="-128"/>
              </a:rPr>
              <a:t>です</a:t>
            </a:r>
            <a:endParaRPr kumimoji="1" lang="en-US" altLang="ja-JP" sz="2000" b="1" dirty="0" smtClean="0">
              <a:solidFill>
                <a:schemeClr val="tx2"/>
              </a:solidFill>
              <a:latin typeface="小塚ゴシック Pro H" pitchFamily="34" charset="-128"/>
              <a:ea typeface="小塚ゴシック Pro H" pitchFamily="34" charset="-128"/>
            </a:endParaRPr>
          </a:p>
        </p:txBody>
      </p:sp>
      <p:sp>
        <p:nvSpPr>
          <p:cNvPr id="2" name="円/楕円 1"/>
          <p:cNvSpPr/>
          <p:nvPr/>
        </p:nvSpPr>
        <p:spPr>
          <a:xfrm>
            <a:off x="5013176" y="6998696"/>
            <a:ext cx="1800200" cy="112890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301208" y="719622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参加無料</a:t>
            </a:r>
            <a:endParaRPr kumimoji="1" lang="ja-JP" altLang="en-US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085184" y="7525489"/>
            <a:ext cx="20162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裏面</a:t>
            </a:r>
            <a:r>
              <a:rPr lang="ja-JP" altLang="en-US" sz="11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の案内を参照の上、</a:t>
            </a:r>
            <a:endParaRPr kumimoji="1" lang="en-US" altLang="ja-JP" sz="1100" b="1" dirty="0" smtClean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r>
              <a:rPr lang="ja-JP" altLang="en-US" sz="1100" b="1" dirty="0" smtClean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　お申し込み</a:t>
            </a:r>
            <a:r>
              <a:rPr lang="ja-JP" altLang="en-US" sz="11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ください</a:t>
            </a:r>
            <a:endParaRPr kumimoji="1" lang="en-US" altLang="ja-JP" sz="1100" b="1" dirty="0" smtClean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339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/>
          <p:cNvSpPr txBox="1"/>
          <p:nvPr/>
        </p:nvSpPr>
        <p:spPr>
          <a:xfrm>
            <a:off x="-2695" y="107504"/>
            <a:ext cx="6860696" cy="307777"/>
          </a:xfrm>
          <a:prstGeom prst="rect">
            <a:avLst/>
          </a:prstGeom>
          <a:solidFill>
            <a:schemeClr val="accent1"/>
          </a:solidFill>
          <a:ln w="317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 smtClean="0">
                <a:solidFill>
                  <a:schemeClr val="bg1"/>
                </a:solidFill>
                <a:latin typeface="HG丸ｺﾞｼｯｸM-PRO" pitchFamily="50" charset="-128"/>
                <a:ea typeface="HG丸ｺﾞｼｯｸM-PRO" pitchFamily="50" charset="-128"/>
              </a:rPr>
              <a:t>お申し込み方法</a:t>
            </a:r>
            <a:endParaRPr kumimoji="1" lang="en-US" altLang="ja-JP" sz="1200" b="1" dirty="0" smtClean="0">
              <a:solidFill>
                <a:schemeClr val="bg1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8933" y="395536"/>
            <a:ext cx="6866451" cy="1177245"/>
          </a:xfrm>
          <a:prstGeom prst="rect">
            <a:avLst/>
          </a:prstGeom>
          <a:noFill/>
          <a:ln w="6350" cmpd="thinThick">
            <a:noFill/>
            <a:prstDash val="solid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ja-JP" altLang="en-US" sz="1400" dirty="0" smtClean="0">
                <a:latin typeface="HG丸ｺﾞｼｯｸM-PRO" pitchFamily="50" charset="-128"/>
                <a:ea typeface="HG丸ｺﾞｼｯｸM-PRO" pitchFamily="50" charset="-128"/>
              </a:rPr>
              <a:t>いずれかの方法でお申し込みください。</a:t>
            </a:r>
            <a:endParaRPr lang="en-US" altLang="ja-JP" sz="3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en-US" altLang="ja-JP" sz="1100" dirty="0" smtClean="0">
                <a:latin typeface="HG丸ｺﾞｼｯｸM-PRO" pitchFamily="50" charset="-128"/>
                <a:ea typeface="HG丸ｺﾞｼｯｸM-PRO" pitchFamily="50" charset="-128"/>
              </a:rPr>
              <a:t>【</a:t>
            </a:r>
            <a:r>
              <a:rPr lang="ja-JP" altLang="en-US" sz="1100" dirty="0">
                <a:latin typeface="HG丸ｺﾞｼｯｸM-PRO" pitchFamily="50" charset="-128"/>
                <a:ea typeface="HG丸ｺﾞｼｯｸM-PRO" pitchFamily="50" charset="-128"/>
              </a:rPr>
              <a:t>１</a:t>
            </a:r>
            <a:r>
              <a:rPr lang="en-US" altLang="ja-JP" sz="1100" dirty="0" smtClean="0">
                <a:latin typeface="HG丸ｺﾞｼｯｸM-PRO" pitchFamily="50" charset="-128"/>
                <a:ea typeface="HG丸ｺﾞｼｯｸM-PRO" pitchFamily="50" charset="-128"/>
              </a:rPr>
              <a:t>】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ご記入済の参加申込書</a:t>
            </a:r>
            <a:r>
              <a:rPr lang="ja-JP" altLang="en-US" sz="1100" dirty="0">
                <a:latin typeface="HG丸ｺﾞｼｯｸM-PRO" pitchFamily="50" charset="-128"/>
                <a:ea typeface="HG丸ｺﾞｼｯｸM-PRO" pitchFamily="50" charset="-128"/>
              </a:rPr>
              <a:t>の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電子ファイルをメール添付し下記アドレスへ送付、または</a:t>
            </a:r>
            <a:r>
              <a:rPr lang="en-US" altLang="ja-JP" sz="1100" dirty="0" smtClean="0">
                <a:latin typeface="HG丸ｺﾞｼｯｸM-PRO" pitchFamily="50" charset="-128"/>
                <a:ea typeface="HG丸ｺﾞｼｯｸM-PRO" pitchFamily="50" charset="-128"/>
              </a:rPr>
              <a:t>FAX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送付。</a:t>
            </a:r>
            <a:endParaRPr lang="en-US" altLang="ja-JP" sz="3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100" dirty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en-US" altLang="ja-JP" sz="1100" dirty="0" smtClean="0">
                <a:latin typeface="HG丸ｺﾞｼｯｸM-PRO" pitchFamily="50" charset="-128"/>
                <a:ea typeface="HG丸ｺﾞｼｯｸM-PRO" pitchFamily="50" charset="-128"/>
              </a:rPr>
              <a:t>【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２</a:t>
            </a:r>
            <a:r>
              <a:rPr lang="en-US" altLang="ja-JP" sz="1100" dirty="0" smtClean="0">
                <a:latin typeface="HG丸ｺﾞｼｯｸM-PRO" pitchFamily="50" charset="-128"/>
                <a:ea typeface="HG丸ｺﾞｼｯｸM-PRO" pitchFamily="50" charset="-128"/>
              </a:rPr>
              <a:t>】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参加</a:t>
            </a:r>
            <a:r>
              <a:rPr lang="ja-JP" altLang="en-US" sz="1100" dirty="0">
                <a:latin typeface="HG丸ｺﾞｼｯｸM-PRO" pitchFamily="50" charset="-128"/>
                <a:ea typeface="HG丸ｺﾞｼｯｸM-PRO" pitchFamily="50" charset="-128"/>
              </a:rPr>
              <a:t>申込書に記載されている必要事項をメールで下記アドレスへ送信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。</a:t>
            </a:r>
            <a:endParaRPr lang="en-US" altLang="ja-JP" sz="11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　　　　　　</a:t>
            </a:r>
            <a:r>
              <a:rPr lang="en-US" altLang="ja-JP" sz="900" dirty="0" smtClean="0">
                <a:latin typeface="HG丸ｺﾞｼｯｸM-PRO" pitchFamily="50" charset="-128"/>
                <a:ea typeface="HG丸ｺﾞｼｯｸM-PRO" pitchFamily="50" charset="-128"/>
              </a:rPr>
              <a:t>※</a:t>
            </a: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メールの件名は、「民間助成セミナー申し込み」としてください。</a:t>
            </a:r>
            <a:r>
              <a:rPr lang="ja-JP" altLang="en-US" sz="1100" dirty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endParaRPr lang="en-US" altLang="ja-JP" sz="11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16632" y="1764849"/>
            <a:ext cx="6624736" cy="553998"/>
          </a:xfrm>
          <a:prstGeom prst="rect">
            <a:avLst/>
          </a:prstGeom>
          <a:noFill/>
          <a:ln w="6350" cmpd="thinThick">
            <a:noFill/>
            <a:prstDash val="solid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お申し込み受付後、</a:t>
            </a:r>
            <a:r>
              <a:rPr lang="en-US" altLang="ja-JP" sz="1100" dirty="0" smtClean="0">
                <a:latin typeface="HG丸ｺﾞｼｯｸM-PRO" pitchFamily="50" charset="-128"/>
                <a:ea typeface="HG丸ｺﾞｼｯｸM-PRO" pitchFamily="50" charset="-128"/>
              </a:rPr>
              <a:t>E-mail</a:t>
            </a:r>
            <a:r>
              <a:rPr lang="ja-JP" altLang="en-US" sz="1100" dirty="0" err="1" smtClean="0">
                <a:latin typeface="HG丸ｺﾞｼｯｸM-PRO" pitchFamily="50" charset="-128"/>
                <a:ea typeface="HG丸ｺﾞｼｯｸM-PRO" pitchFamily="50" charset="-128"/>
              </a:rPr>
              <a:t>にて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受付完了のご連絡、ならびに事前課題</a:t>
            </a: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（職員を除く）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をお送りいたします。</a:t>
            </a:r>
            <a:endParaRPr lang="en-US" altLang="ja-JP" sz="11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en-US" altLang="ja-JP" sz="900" dirty="0" smtClean="0">
                <a:latin typeface="HG丸ｺﾞｼｯｸM-PRO" pitchFamily="50" charset="-128"/>
                <a:ea typeface="HG丸ｺﾞｼｯｸM-PRO" pitchFamily="50" charset="-128"/>
              </a:rPr>
              <a:t>※</a:t>
            </a: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数日お待ち頂いても連絡がない場合は、リサーチ・イニシアティブセンターまでお問合せ下さい。</a:t>
            </a:r>
            <a:endParaRPr lang="ja-JP" altLang="en-US" sz="9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cxnSp>
        <p:nvCxnSpPr>
          <p:cNvPr id="20" name="直線コネクタ 19"/>
          <p:cNvCxnSpPr/>
          <p:nvPr/>
        </p:nvCxnSpPr>
        <p:spPr>
          <a:xfrm>
            <a:off x="-2695" y="6084168"/>
            <a:ext cx="6869146" cy="1588"/>
          </a:xfrm>
          <a:prstGeom prst="line">
            <a:avLst/>
          </a:prstGeom>
          <a:ln w="635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37"/>
          <p:cNvSpPr txBox="1">
            <a:spLocks noChangeArrowheads="1"/>
          </p:cNvSpPr>
          <p:nvPr/>
        </p:nvSpPr>
        <p:spPr bwMode="auto">
          <a:xfrm>
            <a:off x="841275" y="6136431"/>
            <a:ext cx="51666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400" dirty="0" smtClean="0">
                <a:latin typeface="HGP創英角ｺﾞｼｯｸUB" pitchFamily="50" charset="-128"/>
                <a:ea typeface="HGP創英角ｺﾞｼｯｸUB" pitchFamily="50" charset="-128"/>
              </a:rPr>
              <a:t>「民間助成財団研究助成資金の獲得に向けて」　参加</a:t>
            </a:r>
            <a:r>
              <a:rPr lang="ja-JP" altLang="en-US" sz="1400" dirty="0">
                <a:latin typeface="HGP創英角ｺﾞｼｯｸUB" pitchFamily="50" charset="-128"/>
                <a:ea typeface="HGP創英角ｺﾞｼｯｸUB" pitchFamily="50" charset="-128"/>
              </a:rPr>
              <a:t>申込書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116632" y="6516216"/>
            <a:ext cx="3240360" cy="2160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>
                <a:solidFill>
                  <a:schemeClr val="accent1"/>
                </a:solidFill>
                <a:latin typeface="HGP創英角ｺﾞｼｯｸUB" pitchFamily="50" charset="-128"/>
                <a:ea typeface="HGP創英角ｺﾞｼｯｸUB" pitchFamily="50" charset="-128"/>
              </a:rPr>
              <a:t>立教大学リサーチ・イニシアティブセンター行</a:t>
            </a:r>
            <a:endParaRPr kumimoji="1" lang="ja-JP" altLang="en-US" sz="1200" dirty="0">
              <a:solidFill>
                <a:schemeClr val="accent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157788" y="6550332"/>
            <a:ext cx="170021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050" b="1" dirty="0" smtClean="0">
                <a:latin typeface="メイリオ" pitchFamily="50" charset="-128"/>
                <a:ea typeface="メイリオ" pitchFamily="50" charset="-128"/>
              </a:rPr>
              <a:t>2012</a:t>
            </a:r>
            <a:r>
              <a:rPr lang="ja-JP" altLang="en-US" sz="1050" b="1" dirty="0" smtClean="0">
                <a:latin typeface="メイリオ" pitchFamily="50" charset="-128"/>
                <a:ea typeface="メイリオ" pitchFamily="50" charset="-128"/>
              </a:rPr>
              <a:t>年</a:t>
            </a:r>
            <a:r>
              <a:rPr lang="ja-JP" altLang="en-US" sz="1050" b="1" dirty="0">
                <a:latin typeface="メイリオ" pitchFamily="50" charset="-128"/>
                <a:ea typeface="メイリオ" pitchFamily="50" charset="-128"/>
              </a:rPr>
              <a:t>　 　月　 　日</a:t>
            </a:r>
          </a:p>
        </p:txBody>
      </p:sp>
      <p:sp>
        <p:nvSpPr>
          <p:cNvPr id="25" name="テキスト ボックス 45"/>
          <p:cNvSpPr txBox="1">
            <a:spLocks noChangeArrowheads="1"/>
          </p:cNvSpPr>
          <p:nvPr/>
        </p:nvSpPr>
        <p:spPr bwMode="auto">
          <a:xfrm>
            <a:off x="0" y="8584703"/>
            <a:ext cx="6858000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pPr algn="ctr"/>
            <a:r>
              <a:rPr lang="ja-JP" altLang="en-US" sz="14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●お申し込み</a:t>
            </a:r>
            <a:r>
              <a:rPr lang="ja-JP" altLang="en-US" sz="1400" b="1" dirty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先　</a:t>
            </a:r>
            <a:r>
              <a:rPr lang="en-US" altLang="ja-JP" sz="14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E-mail</a:t>
            </a:r>
            <a:r>
              <a:rPr lang="ja-JP" altLang="en-US" sz="14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：</a:t>
            </a:r>
            <a:r>
              <a:rPr lang="en-US" altLang="ja-JP" sz="14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research-koho@rikkyo.ac.jp</a:t>
            </a:r>
            <a:r>
              <a:rPr lang="ja-JP" altLang="en-US" sz="14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　／</a:t>
            </a:r>
            <a:r>
              <a:rPr lang="en-US" altLang="ja-JP" sz="14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FAX</a:t>
            </a:r>
            <a:r>
              <a:rPr lang="ja-JP" altLang="en-US" sz="14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：</a:t>
            </a:r>
            <a:r>
              <a:rPr lang="en-US" altLang="ja-JP" sz="14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03-3985-2458</a:t>
            </a:r>
            <a:endParaRPr lang="en-US" altLang="ja-JP" sz="1400" b="1" dirty="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graphicFrame>
        <p:nvGraphicFramePr>
          <p:cNvPr id="41" name="表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32884"/>
              </p:ext>
            </p:extLst>
          </p:nvPr>
        </p:nvGraphicFramePr>
        <p:xfrm>
          <a:off x="120857" y="6781369"/>
          <a:ext cx="6624734" cy="1751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864"/>
                <a:gridCol w="1944216"/>
                <a:gridCol w="936104"/>
                <a:gridCol w="2663550"/>
              </a:tblGrid>
              <a:tr h="28803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参加者氏名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大学・機関名／所属部署名・役職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ＴＥＬ／ＦＡＸ／Ｅ</a:t>
                      </a:r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-</a:t>
                      </a:r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ｍａｉｌ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7941">
                <a:tc rowSpan="4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en-US" altLang="ja-JP" sz="105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TEL: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FAX: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（所属部署名）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  <a:p>
                      <a:endParaRPr kumimoji="1" lang="en-US" altLang="ja-JP" sz="105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（役職）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 anchor="b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794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E-mail: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941">
                <a:tc rowSpan="4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TEL: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FAX: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（所属部署名）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（役職）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  <a:p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　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 anchor="b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794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E-mail: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下矢印 2"/>
          <p:cNvSpPr/>
          <p:nvPr/>
        </p:nvSpPr>
        <p:spPr>
          <a:xfrm>
            <a:off x="2996952" y="1547664"/>
            <a:ext cx="720080" cy="219506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-27384" y="2464023"/>
            <a:ext cx="6893834" cy="307777"/>
          </a:xfrm>
          <a:prstGeom prst="rect">
            <a:avLst/>
          </a:prstGeom>
          <a:solidFill>
            <a:schemeClr val="accent1"/>
          </a:solidFill>
          <a:ln w="317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 smtClean="0">
                <a:solidFill>
                  <a:schemeClr val="bg1"/>
                </a:solidFill>
                <a:latin typeface="HG丸ｺﾞｼｯｸM-PRO" pitchFamily="50" charset="-128"/>
                <a:ea typeface="HG丸ｺﾞｼｯｸM-PRO" pitchFamily="50" charset="-128"/>
              </a:rPr>
              <a:t>事前課題について</a:t>
            </a:r>
            <a:endParaRPr kumimoji="1" lang="en-US" altLang="ja-JP" sz="1400" b="1" dirty="0" smtClean="0">
              <a:solidFill>
                <a:schemeClr val="bg1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8892480"/>
            <a:ext cx="685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 smtClean="0">
                <a:latin typeface="HG丸ｺﾞｼｯｸM-PRO" pitchFamily="50" charset="-128"/>
                <a:ea typeface="HG丸ｺﾞｼｯｸM-PRO" pitchFamily="50" charset="-128"/>
              </a:rPr>
              <a:t>※</a:t>
            </a:r>
            <a:r>
              <a:rPr kumimoji="1" lang="ja-JP" altLang="en-US" sz="1000" dirty="0" smtClean="0">
                <a:latin typeface="HG丸ｺﾞｼｯｸM-PRO" pitchFamily="50" charset="-128"/>
                <a:ea typeface="HG丸ｺﾞｼｯｸM-PRO" pitchFamily="50" charset="-128"/>
              </a:rPr>
              <a:t>お申込み、及び事前課題においてご記入いただいた個人情報は、セミナーの運営以外の目的では使用いたしません。</a:t>
            </a:r>
            <a:endParaRPr kumimoji="1" lang="ja-JP" altLang="en-US" sz="10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18933" y="2746683"/>
            <a:ext cx="6866451" cy="1592744"/>
          </a:xfrm>
          <a:prstGeom prst="rect">
            <a:avLst/>
          </a:prstGeom>
          <a:noFill/>
          <a:ln w="6350" cmpd="thinThick">
            <a:noFill/>
            <a:prstDash val="solid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セミナーに参加される</a:t>
            </a: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方には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、事前課題として</a:t>
            </a: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ワークシートを作成いただきます。</a:t>
            </a:r>
            <a:endParaRPr lang="en-US" altLang="ja-JP" sz="12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必要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最低限の内容に押さえた＜パターン１＞と、実際の申請書を模した＜パターン２＞の２</a:t>
            </a: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種類から選択可能です。</a:t>
            </a:r>
            <a:endParaRPr lang="en-US" altLang="ja-JP" sz="12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ct val="150000"/>
              </a:lnSpc>
              <a:defRPr/>
            </a:pPr>
            <a:endParaRPr lang="ja-JP" altLang="en-US" sz="500" dirty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事前課題に取り組むことにより、セミナー当日に講師から添削指導を受けることができ、申請書作成における参加者の方々それぞれの問題点を見つけ、解決していくことができます。</a:t>
            </a:r>
            <a:endParaRPr lang="en-US" altLang="ja-JP" sz="1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18933" y="4708465"/>
            <a:ext cx="6866451" cy="1200329"/>
          </a:xfrm>
          <a:prstGeom prst="rect">
            <a:avLst/>
          </a:prstGeom>
          <a:noFill/>
          <a:ln w="6350" cmpd="thinThick">
            <a:noFill/>
            <a:prstDash val="solid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　①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提出物：ワークシートファイル（パターン１またはパターン２）</a:t>
            </a:r>
          </a:p>
          <a:p>
            <a:pPr>
              <a:lnSpc>
                <a:spcPct val="150000"/>
              </a:lnSpc>
              <a:defRPr/>
            </a:pP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　②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締切日：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12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月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5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日（水）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12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：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00</a:t>
            </a:r>
          </a:p>
          <a:p>
            <a:pPr>
              <a:lnSpc>
                <a:spcPct val="150000"/>
              </a:lnSpc>
              <a:defRPr/>
            </a:pP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en-US" altLang="ja-JP" sz="1200" dirty="0" smtClean="0">
                <a:latin typeface="HG丸ｺﾞｼｯｸM-PRO" pitchFamily="50" charset="-128"/>
                <a:ea typeface="HG丸ｺﾞｼｯｸM-PRO" pitchFamily="50" charset="-128"/>
              </a:rPr>
              <a:t>③</a:t>
            </a: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チラシ表面の担当者宛に、</a:t>
            </a:r>
            <a:r>
              <a:rPr lang="en-US" altLang="ja-JP" sz="1200" dirty="0" smtClean="0">
                <a:latin typeface="HG丸ｺﾞｼｯｸM-PRO" pitchFamily="50" charset="-128"/>
                <a:ea typeface="HG丸ｺﾞｼｯｸM-PRO" pitchFamily="50" charset="-128"/>
              </a:rPr>
              <a:t>E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メールにてご提出ください</a:t>
            </a: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。</a:t>
            </a:r>
            <a:endParaRPr lang="en-US" altLang="ja-JP" sz="1200" dirty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ja-JP" altLang="en-US" sz="1100" dirty="0">
                <a:latin typeface="HG丸ｺﾞｼｯｸM-PRO" pitchFamily="50" charset="-128"/>
                <a:ea typeface="HG丸ｺﾞｼｯｸM-PRO" pitchFamily="50" charset="-128"/>
              </a:rPr>
              <a:t>セミナー、ワークシートの作成等でご不明な点がございましたら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、お気軽</a:t>
            </a:r>
            <a:r>
              <a:rPr lang="ja-JP" altLang="en-US" sz="1100" dirty="0">
                <a:latin typeface="HG丸ｺﾞｼｯｸM-PRO" pitchFamily="50" charset="-128"/>
                <a:ea typeface="HG丸ｺﾞｼｯｸM-PRO" pitchFamily="50" charset="-128"/>
              </a:rPr>
              <a:t>にお問合せください。</a:t>
            </a:r>
          </a:p>
        </p:txBody>
      </p:sp>
      <p:sp>
        <p:nvSpPr>
          <p:cNvPr id="43" name="ホームベース 42"/>
          <p:cNvSpPr/>
          <p:nvPr/>
        </p:nvSpPr>
        <p:spPr>
          <a:xfrm>
            <a:off x="72145" y="4427984"/>
            <a:ext cx="1512220" cy="24921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dirty="0" smtClean="0">
                <a:solidFill>
                  <a:schemeClr val="bg1"/>
                </a:solidFill>
                <a:latin typeface="HG丸ｺﾞｼｯｸM-PRO" pitchFamily="50" charset="-128"/>
                <a:ea typeface="HG丸ｺﾞｼｯｸM-PRO" pitchFamily="50" charset="-128"/>
              </a:rPr>
              <a:t>締切り・提出方法等</a:t>
            </a:r>
            <a:endParaRPr kumimoji="1" lang="ja-JP" altLang="en-US" sz="1000" dirty="0">
              <a:solidFill>
                <a:schemeClr val="bg1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524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311</Words>
  <Application>Microsoft Office PowerPoint</Application>
  <PresentationFormat>画面に合わせる (4:3)</PresentationFormat>
  <Paragraphs>76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佐々木　さやか</dc:creator>
  <cp:lastModifiedBy>rikkyo</cp:lastModifiedBy>
  <cp:revision>64</cp:revision>
  <cp:lastPrinted>2012-11-12T07:04:50Z</cp:lastPrinted>
  <dcterms:created xsi:type="dcterms:W3CDTF">2012-10-30T05:33:15Z</dcterms:created>
  <dcterms:modified xsi:type="dcterms:W3CDTF">2012-11-12T07:25:55Z</dcterms:modified>
</cp:coreProperties>
</file>